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6" r:id="rId3"/>
    <p:sldId id="276" r:id="rId4"/>
    <p:sldId id="277" r:id="rId5"/>
    <p:sldId id="261" r:id="rId6"/>
    <p:sldId id="275" r:id="rId7"/>
    <p:sldId id="278" r:id="rId8"/>
    <p:sldId id="267" r:id="rId9"/>
    <p:sldId id="271" r:id="rId10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6"/>
  </p:normalViewPr>
  <p:slideViewPr>
    <p:cSldViewPr>
      <p:cViewPr varScale="1">
        <p:scale>
          <a:sx n="78" d="100"/>
          <a:sy n="78" d="100"/>
        </p:scale>
        <p:origin x="3160" y="1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074420" y="479864"/>
            <a:ext cx="5554980" cy="1962912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074420" y="2466752"/>
            <a:ext cx="5554980" cy="23368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95798-CA5D-4F3B-9FA5-963C1997D654}" type="datetimeFigureOut">
              <a:rPr lang="ru-RU" smtClean="0"/>
              <a:pPr/>
              <a:t>15.09.2019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97037-8203-4B5C-8F89-BF7C216DE1A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691075" y="1885069"/>
            <a:ext cx="157734" cy="280416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867882" y="1793355"/>
            <a:ext cx="48006" cy="85344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95798-CA5D-4F3B-9FA5-963C1997D654}" type="datetimeFigureOut">
              <a:rPr lang="ru-RU" smtClean="0"/>
              <a:pPr/>
              <a:t>15.09.2019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97037-8203-4B5C-8F89-BF7C216DE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143500" y="366186"/>
            <a:ext cx="1371600" cy="780203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57250" y="366188"/>
            <a:ext cx="4171950" cy="7802033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95798-CA5D-4F3B-9FA5-963C1997D654}" type="datetimeFigureOut">
              <a:rPr lang="ru-RU" smtClean="0"/>
              <a:pPr/>
              <a:t>15.09.2019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97037-8203-4B5C-8F89-BF7C216DE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95798-CA5D-4F3B-9FA5-963C1997D654}" type="datetimeFigureOut">
              <a:rPr lang="ru-RU" smtClean="0"/>
              <a:pPr/>
              <a:t>15.09.2019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97037-8203-4B5C-8F89-BF7C216DE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712168" y="-72"/>
            <a:ext cx="5143500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33794" y="3467100"/>
            <a:ext cx="4800600" cy="3048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933794" y="1422400"/>
            <a:ext cx="4800600" cy="2012949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95798-CA5D-4F3B-9FA5-963C1997D654}" type="datetimeFigureOut">
              <a:rPr lang="ru-RU" smtClean="0"/>
              <a:pPr/>
              <a:t>15.09.2019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97037-8203-4B5C-8F89-BF7C216DE1A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1714500" y="0"/>
            <a:ext cx="57150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29241" y="3752875"/>
            <a:ext cx="157734" cy="280416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806048" y="3661160"/>
            <a:ext cx="48006" cy="85344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6706" y="365760"/>
            <a:ext cx="5623560" cy="1524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76706" y="2032000"/>
            <a:ext cx="2743200" cy="62179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957066" y="2032000"/>
            <a:ext cx="2743200" cy="62179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95798-CA5D-4F3B-9FA5-963C1997D654}" type="datetimeFigureOut">
              <a:rPr lang="ru-RU" smtClean="0"/>
              <a:pPr/>
              <a:t>15.09.2019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97037-8203-4B5C-8F89-BF7C216DE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6880448"/>
            <a:ext cx="6172200" cy="1524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437704"/>
            <a:ext cx="3017520" cy="85344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97580" y="437704"/>
            <a:ext cx="3017520" cy="85344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42900" y="1292448"/>
            <a:ext cx="3017520" cy="54864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97580" y="1292448"/>
            <a:ext cx="3017520" cy="54864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95798-CA5D-4F3B-9FA5-963C1997D654}" type="datetimeFigureOut">
              <a:rPr lang="ru-RU" smtClean="0"/>
              <a:pPr/>
              <a:t>15.09.2019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97037-8203-4B5C-8F89-BF7C216DE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6706" y="365760"/>
            <a:ext cx="5623560" cy="1524000"/>
          </a:xfrm>
        </p:spPr>
        <p:txBody>
          <a:bodyPr anchor="ctr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95798-CA5D-4F3B-9FA5-963C1997D654}" type="datetimeFigureOut">
              <a:rPr lang="ru-RU" smtClean="0"/>
              <a:pPr/>
              <a:t>15.09.2019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97037-8203-4B5C-8F89-BF7C216DE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61238" y="0"/>
            <a:ext cx="6096762" cy="9144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95798-CA5D-4F3B-9FA5-963C1997D654}" type="datetimeFigureOut">
              <a:rPr lang="ru-RU" smtClean="0"/>
              <a:pPr/>
              <a:t>15.09.2019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97037-8203-4B5C-8F89-BF7C216DE1A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761238" y="-72"/>
            <a:ext cx="54864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289037"/>
            <a:ext cx="2857500" cy="154940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42900" y="1875952"/>
            <a:ext cx="2857500" cy="931333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" y="2844801"/>
            <a:ext cx="6115050" cy="532341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95798-CA5D-4F3B-9FA5-963C1997D654}" type="datetimeFigureOut">
              <a:rPr lang="ru-RU" smtClean="0"/>
              <a:pPr/>
              <a:t>15.09.2019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97037-8203-4B5C-8F89-BF7C216DE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15172" y="1422400"/>
            <a:ext cx="2057400" cy="26416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95798-CA5D-4F3B-9FA5-963C1997D654}" type="datetimeFigureOut">
              <a:rPr lang="ru-RU" smtClean="0"/>
              <a:pPr/>
              <a:t>15.09.2019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97037-8203-4B5C-8F89-BF7C216DE1A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571500" y="1422400"/>
            <a:ext cx="3429000" cy="6096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28650" y="1524005"/>
            <a:ext cx="3314700" cy="468604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297544" y="1272455"/>
            <a:ext cx="514350" cy="27241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3752750" y="1249048"/>
            <a:ext cx="486918" cy="27241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8650" y="6400800"/>
            <a:ext cx="3314700" cy="1016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611945" y="-1087896"/>
            <a:ext cx="1229165" cy="2185183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26613" y="28137"/>
            <a:ext cx="1276643" cy="2269588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37161" y="1406770"/>
            <a:ext cx="844288" cy="1470165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759655" y="-72"/>
            <a:ext cx="6098345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076706" y="366184"/>
            <a:ext cx="5623560" cy="1524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076706" y="1930400"/>
            <a:ext cx="5623560" cy="64008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2686050" y="8407400"/>
            <a:ext cx="1600200" cy="63500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4495798-CA5D-4F3B-9FA5-963C1997D654}" type="datetimeFigureOut">
              <a:rPr lang="ru-RU" smtClean="0"/>
              <a:pPr/>
              <a:t>15.09.2019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4286250" y="8407400"/>
            <a:ext cx="2171700" cy="63500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6460236" y="8407400"/>
            <a:ext cx="342900" cy="63500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7197037-8203-4B5C-8F89-BF7C216DE1A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761238" y="-72"/>
            <a:ext cx="54864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755411" y="3279338"/>
            <a:ext cx="8368830" cy="181588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ТЕТРАДЬ</a:t>
            </a:r>
            <a:br>
              <a:rPr lang="ru-RU" sz="28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ПО </a:t>
            </a:r>
          </a:p>
          <a:p>
            <a:pPr algn="ctr"/>
            <a:r>
              <a:rPr lang="ru-RU" sz="28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САМООБРАЗОВАНИЮ                      </a:t>
            </a:r>
          </a:p>
          <a:p>
            <a:pPr algn="ctr"/>
            <a:r>
              <a:rPr lang="ru-RU" sz="28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ПЕДАГОГА</a:t>
            </a:r>
            <a:endParaRPr lang="ru-RU" sz="28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20211348">
            <a:off x="1196752" y="899592"/>
            <a:ext cx="1080120" cy="936104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0070C0"/>
                </a:solidFill>
              </a:ln>
            </a:endParaRPr>
          </a:p>
        </p:txBody>
      </p:sp>
      <p:sp>
        <p:nvSpPr>
          <p:cNvPr id="7" name="Равнобедренный треугольник 6"/>
          <p:cNvSpPr/>
          <p:nvPr/>
        </p:nvSpPr>
        <p:spPr>
          <a:xfrm rot="1430858">
            <a:off x="5453214" y="665825"/>
            <a:ext cx="1224136" cy="1152128"/>
          </a:xfrm>
          <a:prstGeom prst="triangl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3140968" y="1331640"/>
            <a:ext cx="1224136" cy="1368152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 rot="20871986">
            <a:off x="1124744" y="6804248"/>
            <a:ext cx="2088232" cy="72008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 rot="627904">
            <a:off x="3789040" y="7668344"/>
            <a:ext cx="2448272" cy="72008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08720" y="251520"/>
            <a:ext cx="5688632" cy="884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бюджетное общеобразовательное учреждение Самарской  области средняя общеобразовательная школа № 1 п.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г.т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Безенчук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района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Безенчукский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Самарской области структурное подразделение 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«детский сад Березка»</a:t>
            </a:r>
          </a:p>
          <a:p>
            <a:pPr algn="ctr"/>
            <a:r>
              <a:rPr lang="ru-RU" sz="3600" b="1" u="sng" dirty="0">
                <a:solidFill>
                  <a:srgbClr val="0000FF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Тема</a:t>
            </a:r>
            <a:r>
              <a:rPr lang="ru-RU" sz="2800" b="1" dirty="0">
                <a:solidFill>
                  <a:srgbClr val="0000FF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:</a:t>
            </a:r>
          </a:p>
          <a:p>
            <a:pPr algn="ctr"/>
            <a:r>
              <a:rPr lang="ru-RU" sz="2800" b="1" dirty="0">
                <a:solidFill>
                  <a:srgbClr val="0000FF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«</a:t>
            </a:r>
            <a:r>
              <a:rPr 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Использование подвижных и дидактических игр, как способ формирования математических способностей у детей </a:t>
            </a:r>
          </a:p>
          <a:p>
            <a:pPr algn="ctr"/>
            <a:r>
              <a:rPr 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дошкольного возраста»</a:t>
            </a:r>
          </a:p>
          <a:p>
            <a:pPr algn="ctr"/>
            <a:endParaRPr lang="ru-RU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lnSpc>
                <a:spcPts val="1830"/>
              </a:lnSpc>
              <a:spcAft>
                <a:spcPts val="1950"/>
              </a:spcAft>
            </a:pPr>
            <a:r>
              <a:rPr lang="ru-RU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Calibri"/>
                <a:cs typeface="Times New Roman" pitchFamily="18" charset="0"/>
              </a:rPr>
              <a:t>Воспитатель </a:t>
            </a:r>
          </a:p>
          <a:p>
            <a:pPr algn="ctr">
              <a:lnSpc>
                <a:spcPts val="1830"/>
              </a:lnSpc>
              <a:spcAft>
                <a:spcPts val="1950"/>
              </a:spcAft>
            </a:pPr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Calibri"/>
                <a:cs typeface="Times New Roman" pitchFamily="18" charset="0"/>
              </a:rPr>
              <a:t>Иванова </a:t>
            </a:r>
            <a:r>
              <a:rPr lang="ru-RU" sz="32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Calibri"/>
                <a:cs typeface="Times New Roman" pitchFamily="18" charset="0"/>
              </a:rPr>
              <a:t>юлия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lnSpc>
                <a:spcPts val="1830"/>
              </a:lnSpc>
              <a:spcAft>
                <a:spcPts val="1950"/>
              </a:spcAft>
            </a:pPr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32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Calibri"/>
                <a:cs typeface="Times New Roman" pitchFamily="18" charset="0"/>
              </a:rPr>
              <a:t>сергеевна</a:t>
            </a:r>
            <a:endParaRPr lang="ru-RU" sz="32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/>
            <a:endParaRPr lang="ru-RU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r"/>
            <a:r>
              <a:rPr lang="ru-RU" dirty="0">
                <a:latin typeface="Times New Roman" pitchFamily="18" charset="0"/>
                <a:ea typeface="Calibri"/>
                <a:cs typeface="Times New Roman" pitchFamily="18" charset="0"/>
              </a:rPr>
              <a:t>)</a:t>
            </a:r>
          </a:p>
          <a:p>
            <a:pPr algn="ctr"/>
            <a:r>
              <a:rPr lang="ru-RU" sz="3600" dirty="0">
                <a:latin typeface="Times New Roman" pitchFamily="18" charset="0"/>
                <a:ea typeface="Calibri"/>
                <a:cs typeface="Times New Roman" pitchFamily="18" charset="0"/>
              </a:rPr>
              <a:t>   </a:t>
            </a:r>
            <a:r>
              <a:rPr lang="ru-RU" sz="2000" dirty="0">
                <a:latin typeface="Times New Roman" pitchFamily="18" charset="0"/>
                <a:ea typeface="Calibri"/>
                <a:cs typeface="Times New Roman" pitchFamily="18" charset="0"/>
              </a:rPr>
              <a:t>подготовительная к школе группа</a:t>
            </a:r>
          </a:p>
          <a:p>
            <a:pPr algn="ctr"/>
            <a:r>
              <a:rPr lang="ru-RU" sz="3600" dirty="0">
                <a:latin typeface="inherit"/>
                <a:ea typeface="Times New Roman"/>
                <a:cs typeface="Helvetica"/>
              </a:rPr>
              <a:t>  </a:t>
            </a:r>
            <a:endParaRPr lang="ru-RU" sz="3600" i="1" dirty="0">
              <a:latin typeface="inherit"/>
              <a:cs typeface="Courier New" pitchFamily="49" charset="0"/>
            </a:endParaRPr>
          </a:p>
          <a:p>
            <a:pPr algn="ctr"/>
            <a:r>
              <a:rPr lang="ru-RU" sz="28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800" u="sng" dirty="0">
                <a:latin typeface="Times New Roman" pitchFamily="18" charset="0"/>
                <a:ea typeface="Calibri"/>
                <a:cs typeface="Times New Roman" pitchFamily="18" charset="0"/>
              </a:rPr>
              <a:t>2019-2020 г</a:t>
            </a:r>
          </a:p>
          <a:p>
            <a:pPr algn="ctr"/>
            <a:r>
              <a:rPr lang="ru-RU" dirty="0">
                <a:latin typeface="Times New Roman" pitchFamily="18" charset="0"/>
                <a:ea typeface="Calibri"/>
                <a:cs typeface="Times New Roman" pitchFamily="18" charset="0"/>
              </a:rPr>
              <a:t>     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C53FF1-9CB7-3343-ADFE-B0AF51632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4704" y="365760"/>
            <a:ext cx="5935562" cy="7014552"/>
          </a:xfrm>
        </p:spPr>
        <p:txBody>
          <a:bodyPr>
            <a:noAutofit/>
          </a:bodyPr>
          <a:lstStyle/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</a:t>
            </a:r>
            <a:b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Без игры нет и не может быть полноценного умственного </a:t>
            </a: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развития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Игра – это огромное светлое окно, через которое в духовный мир ребенка вливается живительный поток представлений, понятий.</a:t>
            </a:r>
            <a:b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Игра – это искра, зажигающая огонек пытливости и любознательности.”</a:t>
            </a:r>
            <a:b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                                      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В. А. Сухомлинский.</a:t>
            </a:r>
            <a:b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Многие педагоги и родители знают что математика - это мощный фактор интеллектуального </a:t>
            </a: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развития ребенка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формирования его познавательных и творческих способностей. Известно и то, что от эффективности математического </a:t>
            </a: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развития ребёнка в дошкольном возрасте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зависит его успешность обучения математике в начальной школе.</a:t>
            </a:r>
            <a:b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Ведь от того, как заложены </a:t>
            </a: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элементарные математические представления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в значительной мере зависит дальнейший путь </a:t>
            </a: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математического развития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успешность продвижения ребенка в этой области знаний.</a:t>
            </a:r>
            <a:b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Впервые в истории российского </a:t>
            </a: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образования дошкольное образование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является начальным уровнем общего </a:t>
            </a: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образования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Новый статус </a:t>
            </a: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дошкольников предусматривает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разработку Федерального государственного стандарта </a:t>
            </a: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дошкольного образования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Федеральный государственный </a:t>
            </a: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образовательный стандарт дошкольного образования - представляет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собой совокупность обязательных требований к </a:t>
            </a: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дошкольному образованию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это документ, который обязаны реализовывать все </a:t>
            </a: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дошкольные образовательные организации.</a:t>
            </a:r>
            <a:br>
              <a:rPr lang="ru-RU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1487821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B801F9-3651-9845-84C3-0A49E0C7F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712" y="365760"/>
            <a:ext cx="5863554" cy="6438488"/>
          </a:xfrm>
        </p:spPr>
        <p:txBody>
          <a:bodyPr>
            <a:normAutofit fontScale="90000"/>
          </a:bodyPr>
          <a:lstStyle/>
          <a:p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Содержание программы дополнительного  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образования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зависит от возрастных и индивидуальных особенностей детей, 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определяется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целями и задачами программы и может реализовываться в различных видах деятельности.</a:t>
            </a:r>
            <a:b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Почему же многим детям так трудно дается математика не только в начальной школе, но уже и сейчас, в период подготовки к учебной деятельности? Попробуем ответить на этот вопрос. Работая с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дошкольниками в подготовительной к школе группе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пришла к выводу, что большой процент 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дошкольников затрудняются логически мыслить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анализировать, обобщать.</a:t>
            </a:r>
            <a:b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 учётом Федерального государственного 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образовательного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стандарта  ФЭМП подразумевает развитие у детей в процессе различных видов деятельности внимания, восприятия, памяти, мышления, 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воображения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а также способностей к умственной деятельности, умение 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элементарно сравнивать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анализировать, обобщать, устанавливать простейшие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причинно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следственные связи.</a:t>
            </a:r>
            <a:b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Большое значение в умственном воспитание детей имеет развитие 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элементарных математических представлений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Математическое развитие дошкольников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по своему содержанию не должно исчерпываться развитием 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представлений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о числах и простейших геометрических фигурах, обучению счету, сложению и вычитанию. Самым важным является развитие познавательного интереса и 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математического мышления дошкольников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умения рассуждать, аргументировать, доказывать правильность выполненных действий. Именно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математика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оттачивает ум ребенка, развивает гибкость мышления, учит логике, формирует память, внимание, 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воображение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речь.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294723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36712" y="179512"/>
            <a:ext cx="583264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Тема: 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«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Использование подвижных и дидактических игр, как способ формирования математических способностей у детей дошкольного возраста»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08720" y="1187624"/>
            <a:ext cx="5760640" cy="5796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u="sng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Актуальность :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Актуальность темы обусловлена тем, что дети дошкольного возраста проявляют спонтанный интерес к математическим категориям: количество, форма, цвет, величина, пространство, которые помогают им лучше ориентироваться в вещах и ситуациях, упорядочивать и связывать их друг с другом, способствуют формированию понятий. Однако знакомство с содержанием этих понятий и формированием элементарных математических представлений не всегда систематично, и зачастую, дети просто заучивают весь материал. В связи с этим меня заинтересовала проблема: как обеспечить математическое развитие детей 6 -7 лет, заинтересовать их внимание, отвечающее современным требованиям.</a:t>
            </a:r>
          </a:p>
          <a:p>
            <a:pPr algn="just"/>
            <a:r>
              <a:rPr lang="ru-RU" sz="1400" b="1" u="sng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Цель:</a:t>
            </a: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Формировать у детей интерес к математике, с помощью интересных заданий и игр, способствовать развитию у детей внимания, сообразительности.</a:t>
            </a:r>
          </a:p>
          <a:p>
            <a:pPr algn="just"/>
            <a:r>
              <a:rPr lang="ru-RU" sz="1400" b="1" u="sng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Задачи:</a:t>
            </a:r>
            <a:r>
              <a:rPr lang="ru-RU" sz="1400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Проанализировать психолого-педагогическую литературу по данной      проблеме.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Исследовать эффективность использования игровых приемов в процессе формирования элементарных математических представлений у дошкольников.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Разработать  картотеку игр по формированию элементарных математических представлений для детей седьмого года жизни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Создать математический уголок.</a:t>
            </a:r>
          </a:p>
          <a:p>
            <a:r>
              <a:rPr lang="ru-RU" sz="1400" b="1" u="sng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Сроки: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учебный 2019 – 2020 год</a:t>
            </a:r>
          </a:p>
          <a:p>
            <a:r>
              <a:rPr lang="ru-RU" sz="1400" b="1" u="sng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Практический выход</a:t>
            </a:r>
            <a:r>
              <a:rPr lang="ru-RU" sz="1400" u="sng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творческий отчет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24D5DF93-9B8D-5246-9D18-5849009118D5}"/>
              </a:ext>
            </a:extLst>
          </p:cNvPr>
          <p:cNvSpPr txBox="1">
            <a:spLocks/>
          </p:cNvSpPr>
          <p:nvPr/>
        </p:nvSpPr>
        <p:spPr>
          <a:xfrm>
            <a:off x="1052736" y="395536"/>
            <a:ext cx="5623560" cy="152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4B887050-D78C-A548-8E44-CD2853EC42B3}"/>
              </a:ext>
            </a:extLst>
          </p:cNvPr>
          <p:cNvSpPr/>
          <p:nvPr/>
        </p:nvSpPr>
        <p:spPr>
          <a:xfrm>
            <a:off x="908720" y="531995"/>
            <a:ext cx="562356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Перспективный план работы на 2018-2019 учебный год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DF83D322-94DA-C543-9D67-BEF962F8A8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6468651"/>
              </p:ext>
            </p:extLst>
          </p:nvPr>
        </p:nvGraphicFramePr>
        <p:xfrm>
          <a:off x="188640" y="874162"/>
          <a:ext cx="6518183" cy="79749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4938">
                  <a:extLst>
                    <a:ext uri="{9D8B030D-6E8A-4147-A177-3AD203B41FA5}">
                      <a16:colId xmlns:a16="http://schemas.microsoft.com/office/drawing/2014/main" val="485964665"/>
                    </a:ext>
                  </a:extLst>
                </a:gridCol>
                <a:gridCol w="1907390">
                  <a:extLst>
                    <a:ext uri="{9D8B030D-6E8A-4147-A177-3AD203B41FA5}">
                      <a16:colId xmlns:a16="http://schemas.microsoft.com/office/drawing/2014/main" val="3081204809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733983905"/>
                    </a:ext>
                  </a:extLst>
                </a:gridCol>
                <a:gridCol w="1837663">
                  <a:extLst>
                    <a:ext uri="{9D8B030D-6E8A-4147-A177-3AD203B41FA5}">
                      <a16:colId xmlns:a16="http://schemas.microsoft.com/office/drawing/2014/main" val="201002199"/>
                    </a:ext>
                  </a:extLst>
                </a:gridCol>
              </a:tblGrid>
              <a:tr h="385470">
                <a:tc>
                  <a:txBody>
                    <a:bodyPr/>
                    <a:lstStyle/>
                    <a:p>
                      <a:r>
                        <a:rPr lang="ru-RU" dirty="0"/>
                        <a:t>месяц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Формы работы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865606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детьми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педагогами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родителями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3701365"/>
                  </a:ext>
                </a:extLst>
              </a:tr>
              <a:tr h="835389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«Использование игровых</a:t>
                      </a:r>
                    </a:p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приемов при формировании</a:t>
                      </a:r>
                    </a:p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элементарных математических</a:t>
                      </a:r>
                    </a:p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представлений у</a:t>
                      </a:r>
                    </a:p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дошкольников»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«Планирование</a:t>
                      </a:r>
                    </a:p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работы на</a:t>
                      </a:r>
                    </a:p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учебный год»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Консультации:</a:t>
                      </a:r>
                    </a:p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родителей</a:t>
                      </a:r>
                    </a:p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«Математика дома» « Раз – ступенька, два</a:t>
                      </a:r>
                    </a:p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ступенька!»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558606"/>
                  </a:ext>
                </a:extLst>
              </a:tr>
              <a:tr h="835389">
                <a:tc>
                  <a:txBody>
                    <a:bodyPr/>
                    <a:lstStyle/>
                    <a:p>
                      <a:r>
                        <a:rPr lang="ru-RU" sz="1400" dirty="0"/>
                        <a:t>октябрь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Занятия с детьми «По дороге к</a:t>
                      </a:r>
                    </a:p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математике»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Использовать</a:t>
                      </a:r>
                    </a:p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Интернет в поисках</a:t>
                      </a:r>
                    </a:p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дополнительной</a:t>
                      </a:r>
                    </a:p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информации для</a:t>
                      </a:r>
                    </a:p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Папка передвижка </a:t>
                      </a:r>
                    </a:p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Любознайка</a:t>
                      </a: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3406433"/>
                  </a:ext>
                </a:extLst>
              </a:tr>
              <a:tr h="835389">
                <a:tc>
                  <a:txBody>
                    <a:bodyPr/>
                    <a:lstStyle/>
                    <a:p>
                      <a:r>
                        <a:rPr lang="ru-RU" sz="1400" dirty="0"/>
                        <a:t>ноябрь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 Формирование</a:t>
                      </a:r>
                    </a:p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математических</a:t>
                      </a:r>
                    </a:p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представлений через</a:t>
                      </a:r>
                    </a:p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сюжетную игру</a:t>
                      </a:r>
                    </a:p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магазин»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Создать статью</a:t>
                      </a:r>
                    </a:p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личного</a:t>
                      </a:r>
                    </a:p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сайта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Консультация:</a:t>
                      </a:r>
                    </a:p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«Как помочь</a:t>
                      </a:r>
                    </a:p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ребенку освоить</a:t>
                      </a:r>
                    </a:p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математику»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1998557"/>
                  </a:ext>
                </a:extLst>
              </a:tr>
              <a:tr h="835389">
                <a:tc>
                  <a:txBody>
                    <a:bodyPr/>
                    <a:lstStyle/>
                    <a:p>
                      <a:r>
                        <a:rPr lang="ru-RU" sz="1400" dirty="0"/>
                        <a:t>декабрь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Моделирование «</a:t>
                      </a:r>
                      <a:r>
                        <a:rPr kumimoji="0" lang="ru-RU" sz="10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Танграм</a:t>
                      </a:r>
                      <a:r>
                        <a:rPr kumimoji="0" lang="ru-RU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»</a:t>
                      </a:r>
                    </a:p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Подвижные игры по ФЭМП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kumimoji="0" lang="ru-RU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Разработать  </a:t>
                      </a:r>
                    </a:p>
                    <a:p>
                      <a:pPr algn="l" rtl="0"/>
                      <a:r>
                        <a:rPr kumimoji="0" lang="ru-RU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картотеку игр по </a:t>
                      </a:r>
                      <a:r>
                        <a:rPr kumimoji="0" lang="ru-RU" sz="10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формиро-ванию</a:t>
                      </a:r>
                      <a:r>
                        <a:rPr kumimoji="0" lang="ru-RU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элементарных </a:t>
                      </a:r>
                      <a:r>
                        <a:rPr kumimoji="0" lang="ru-RU" sz="10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математи</a:t>
                      </a:r>
                      <a:r>
                        <a:rPr kumimoji="0" lang="ru-RU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pPr algn="l" rtl="0"/>
                      <a:r>
                        <a:rPr kumimoji="0" lang="ru-RU" sz="10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ческих</a:t>
                      </a:r>
                      <a:r>
                        <a:rPr kumimoji="0" lang="ru-RU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представлений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Привлечь родителей к оформлению  в группе уголка по ФЭМП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0321262"/>
                  </a:ext>
                </a:extLst>
              </a:tr>
              <a:tr h="835389">
                <a:tc>
                  <a:txBody>
                    <a:bodyPr/>
                    <a:lstStyle/>
                    <a:p>
                      <a:r>
                        <a:rPr lang="ru-RU" sz="1400" dirty="0"/>
                        <a:t>январь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Участие в</a:t>
                      </a:r>
                    </a:p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конкурсе «Уголок</a:t>
                      </a:r>
                    </a:p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математики»</a:t>
                      </a:r>
                    </a:p>
                    <a:p>
                      <a:r>
                        <a:rPr kumimoji="0" lang="ru-RU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Составление задач.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Открытое</a:t>
                      </a:r>
                    </a:p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занятие по</a:t>
                      </a:r>
                    </a:p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ФЭМП для</a:t>
                      </a:r>
                    </a:p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воспитателей и</a:t>
                      </a:r>
                    </a:p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родителей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Открытое</a:t>
                      </a:r>
                    </a:p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занятие по</a:t>
                      </a:r>
                    </a:p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ФЭМП для</a:t>
                      </a:r>
                    </a:p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воспитателей и</a:t>
                      </a:r>
                    </a:p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родителей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6469105"/>
                  </a:ext>
                </a:extLst>
              </a:tr>
              <a:tr h="835389">
                <a:tc>
                  <a:txBody>
                    <a:bodyPr/>
                    <a:lstStyle/>
                    <a:p>
                      <a:r>
                        <a:rPr lang="ru-RU" sz="1400" dirty="0"/>
                        <a:t>февраль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Математические загадки</a:t>
                      </a:r>
                    </a:p>
                    <a:p>
                      <a:r>
                        <a:rPr kumimoji="0" lang="ru-RU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Чтение сказки «О цифрах»</a:t>
                      </a:r>
                      <a:endParaRPr lang="ru-RU" sz="1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Изучение опыта педагогов ДОУ. Использование накопленного опыта на практике, в работе с детьми.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Информация</a:t>
                      </a:r>
                    </a:p>
                    <a:p>
                      <a:r>
                        <a:rPr kumimoji="0" lang="ru-RU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для</a:t>
                      </a:r>
                    </a:p>
                    <a:p>
                      <a:r>
                        <a:rPr kumimoji="0" lang="ru-RU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родительского</a:t>
                      </a:r>
                    </a:p>
                    <a:p>
                      <a:r>
                        <a:rPr kumimoji="0" lang="ru-RU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уголка.</a:t>
                      </a:r>
                    </a:p>
                    <a:p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609165"/>
                  </a:ext>
                </a:extLst>
              </a:tr>
              <a:tr h="686212">
                <a:tc>
                  <a:txBody>
                    <a:bodyPr/>
                    <a:lstStyle/>
                    <a:p>
                      <a:r>
                        <a:rPr lang="ru-RU" sz="1400" dirty="0"/>
                        <a:t>март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Дидактические игры, направленные на формирование у детей на ФЭМП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Выставка дидактических игр по ФЭМП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Привлечь родителей к оформлению  дидактических игр  своими руками по ФЭМП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428734"/>
                  </a:ext>
                </a:extLst>
              </a:tr>
              <a:tr h="537036">
                <a:tc>
                  <a:txBody>
                    <a:bodyPr/>
                    <a:lstStyle/>
                    <a:p>
                      <a:r>
                        <a:rPr lang="ru-RU" sz="1400" dirty="0"/>
                        <a:t>апрель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Обследование</a:t>
                      </a:r>
                    </a:p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детей в группе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Круглый стол по  теме:</a:t>
                      </a:r>
                    </a:p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 Я учусь</a:t>
                      </a:r>
                    </a:p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считать»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Памятки для родителей по обучению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детей математике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5300331"/>
                  </a:ext>
                </a:extLst>
              </a:tr>
              <a:tr h="835389">
                <a:tc>
                  <a:txBody>
                    <a:bodyPr/>
                    <a:lstStyle/>
                    <a:p>
                      <a:r>
                        <a:rPr lang="ru-RU" sz="1400" dirty="0"/>
                        <a:t>май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Итоговое</a:t>
                      </a:r>
                    </a:p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развлечение для</a:t>
                      </a:r>
                    </a:p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детей  с применением  дидактических и подвижных игр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br>
                        <a:rPr kumimoji="0" lang="ru-RU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kumimoji="0" lang="ru-RU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Отчёт по теме самообразования</a:t>
                      </a:r>
                    </a:p>
                    <a:p>
                      <a:r>
                        <a:rPr kumimoji="0" lang="ru-RU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Выступление на педсовете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«Выступление с</a:t>
                      </a:r>
                    </a:p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отчётом»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11591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53304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CAACCA-D240-1E49-9C50-799E62D73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712" y="179512"/>
            <a:ext cx="5623560" cy="6510496"/>
          </a:xfrm>
        </p:spPr>
        <p:txBody>
          <a:bodyPr>
            <a:noAutofit/>
          </a:bodyPr>
          <a:lstStyle/>
          <a:p>
            <a:br>
              <a:rPr lang="ru-RU" sz="1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Материальное обеспечение:</a:t>
            </a:r>
            <a:br>
              <a:rPr lang="ru-RU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Картотека подвижных и дидактических игр</a:t>
            </a:r>
            <a:br>
              <a:rPr lang="ru-RU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Игры на составление плоскостных изображений предметов</a:t>
            </a:r>
            <a:br>
              <a:rPr lang="ru-RU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 настольно-печатные игры по математике</a:t>
            </a:r>
            <a:br>
              <a:rPr lang="ru-RU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Геометрические мозаики и головоломки</a:t>
            </a:r>
            <a:br>
              <a:rPr lang="ru-RU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Занимательные книги по математике</a:t>
            </a:r>
            <a:br>
              <a:rPr lang="ru-RU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из тетради на печатной основе  для самостоятельной работы</a:t>
            </a:r>
            <a:br>
              <a:rPr lang="ru-RU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Простой карандаш; набор  цветных карандаше</a:t>
            </a:r>
            <a:br>
              <a:rPr lang="ru-RU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Линейка и шаблон с геометрическими фигурами</a:t>
            </a:r>
            <a:br>
              <a:rPr lang="ru-RU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Счетный материал, счетные палочки.                                </a:t>
            </a:r>
            <a:br>
              <a:rPr lang="ru-RU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Набор цифр</a:t>
            </a:r>
            <a:br>
              <a:rPr lang="ru-RU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Геометрическая мозаика («Волшебный круг»,  «</a:t>
            </a:r>
            <a:r>
              <a:rPr lang="ru-RU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Колумбово</a:t>
            </a:r>
            <a:r>
              <a:rPr lang="ru-RU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яйцо», «</a:t>
            </a:r>
            <a:r>
              <a:rPr lang="ru-RU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Танграм</a:t>
            </a:r>
            <a:r>
              <a:rPr lang="ru-RU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», «Пифагор». «</a:t>
            </a:r>
            <a:r>
              <a:rPr lang="ru-RU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Колумбово</a:t>
            </a:r>
            <a:r>
              <a:rPr lang="ru-RU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 яйцо»)</a:t>
            </a:r>
            <a:br>
              <a:rPr lang="ru-RU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Головоломки: («Кубик-</a:t>
            </a:r>
            <a:r>
              <a:rPr lang="ru-RU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рубик</a:t>
            </a:r>
            <a:r>
              <a:rPr lang="ru-RU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», « Лабиринт», кроссворды, задачи в стихах) </a:t>
            </a:r>
            <a:br>
              <a:rPr lang="ru-RU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Электронные дидактические пособия</a:t>
            </a:r>
            <a:r>
              <a:rPr lang="ru-RU" sz="1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Ожидаемые результаты:</a:t>
            </a:r>
            <a:br>
              <a:rPr lang="ru-RU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Дети умеют сравнивать, доказывать, анализировать, обобщать, развито конструктивное мышление (на геометрическом материале). </a:t>
            </a:r>
            <a:br>
              <a:rPr lang="ru-RU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Дети знакомы с числовым рядом и составом чисел, получены представления задачи, могут вычленять её части, решать и составлять задачи. </a:t>
            </a:r>
            <a:br>
              <a:rPr lang="ru-RU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Развито желание заниматься математической деятельностью</a:t>
            </a:r>
            <a:br>
              <a:rPr lang="ru-RU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позитивной «Я-концепции», умение общаться в коллективе.</a:t>
            </a:r>
            <a:br>
              <a:rPr lang="ru-RU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Способы определения результативности </a:t>
            </a:r>
            <a:br>
              <a:rPr lang="ru-RU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Отслеживание уровня развития детей проводится в форме диагностики (начало года, конец года), в форме итоговых игровых занятий в течение учебного года.</a:t>
            </a:r>
            <a:br>
              <a:rPr lang="ru-RU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9188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base"/>
            <a:br>
              <a:rPr lang="en-US" sz="1300" dirty="0">
                <a:latin typeface="Times New Roman" pitchFamily="18" charset="0"/>
                <a:cs typeface="Times New Roman" pitchFamily="18" charset="0"/>
              </a:rPr>
            </a:br>
            <a:br>
              <a:rPr lang="en-US" sz="1300" dirty="0">
                <a:latin typeface="Times New Roman" pitchFamily="18" charset="0"/>
                <a:cs typeface="Times New Roman" pitchFamily="18" charset="0"/>
              </a:rPr>
            </a:br>
            <a:br>
              <a:rPr lang="en-US" sz="1300" dirty="0">
                <a:latin typeface="Times New Roman" pitchFamily="18" charset="0"/>
                <a:cs typeface="Times New Roman" pitchFamily="18" charset="0"/>
              </a:rPr>
            </a:br>
            <a:br>
              <a:rPr lang="en-US" sz="1300" dirty="0">
                <a:latin typeface="Times New Roman" pitchFamily="18" charset="0"/>
                <a:cs typeface="Times New Roman" pitchFamily="18" charset="0"/>
              </a:rPr>
            </a:br>
            <a:br>
              <a:rPr lang="en-US" sz="1300" dirty="0">
                <a:latin typeface="Times New Roman" pitchFamily="18" charset="0"/>
                <a:cs typeface="Times New Roman" pitchFamily="18" charset="0"/>
              </a:rPr>
            </a:br>
            <a:br>
              <a:rPr lang="en-US" sz="1300" dirty="0">
                <a:latin typeface="Times New Roman" pitchFamily="18" charset="0"/>
                <a:cs typeface="Times New Roman" pitchFamily="18" charset="0"/>
              </a:rPr>
            </a:br>
            <a:br>
              <a:rPr lang="en-US" sz="1300" dirty="0">
                <a:latin typeface="Times New Roman" pitchFamily="18" charset="0"/>
                <a:cs typeface="Times New Roman" pitchFamily="18" charset="0"/>
              </a:rPr>
            </a:br>
            <a:br>
              <a:rPr lang="en-US" sz="1300" dirty="0">
                <a:latin typeface="Times New Roman" pitchFamily="18" charset="0"/>
                <a:cs typeface="Times New Roman" pitchFamily="18" charset="0"/>
              </a:rPr>
            </a:br>
            <a:br>
              <a:rPr lang="en-US" sz="1300" dirty="0">
                <a:latin typeface="Times New Roman" pitchFamily="18" charset="0"/>
                <a:cs typeface="Times New Roman" pitchFamily="18" charset="0"/>
              </a:rPr>
            </a:br>
            <a:br>
              <a:rPr lang="en-US" sz="1300" dirty="0">
                <a:latin typeface="Times New Roman" pitchFamily="18" charset="0"/>
                <a:cs typeface="Times New Roman" pitchFamily="18" charset="0"/>
              </a:rPr>
            </a:br>
            <a:br>
              <a:rPr lang="en-US" sz="1300" dirty="0">
                <a:latin typeface="Times New Roman" pitchFamily="18" charset="0"/>
                <a:cs typeface="Times New Roman" pitchFamily="18" charset="0"/>
              </a:rPr>
            </a:br>
            <a:br>
              <a:rPr lang="en-US" sz="1300" dirty="0">
                <a:latin typeface="Times New Roman" pitchFamily="18" charset="0"/>
                <a:cs typeface="Times New Roman" pitchFamily="18" charset="0"/>
              </a:rPr>
            </a:br>
            <a:br>
              <a:rPr lang="en-US" sz="1300" dirty="0">
                <a:latin typeface="Times New Roman" pitchFamily="18" charset="0"/>
                <a:cs typeface="Times New Roman" pitchFamily="18" charset="0"/>
              </a:rPr>
            </a:br>
            <a:br>
              <a:rPr lang="en-US" sz="1300" dirty="0">
                <a:latin typeface="Times New Roman" pitchFamily="18" charset="0"/>
                <a:cs typeface="Times New Roman" pitchFamily="18" charset="0"/>
              </a:rPr>
            </a:br>
            <a:br>
              <a:rPr lang="en-US" sz="1300" dirty="0">
                <a:latin typeface="Times New Roman" pitchFamily="18" charset="0"/>
                <a:cs typeface="Times New Roman" pitchFamily="18" charset="0"/>
              </a:rPr>
            </a:br>
            <a:br>
              <a:rPr lang="en-US" sz="1300" dirty="0">
                <a:latin typeface="Times New Roman" pitchFamily="18" charset="0"/>
                <a:cs typeface="Times New Roman" pitchFamily="18" charset="0"/>
              </a:rPr>
            </a:br>
            <a:br>
              <a:rPr lang="en-US" sz="1300" dirty="0">
                <a:latin typeface="Times New Roman" pitchFamily="18" charset="0"/>
                <a:cs typeface="Times New Roman" pitchFamily="18" charset="0"/>
              </a:rPr>
            </a:br>
            <a:br>
              <a:rPr lang="en-US" sz="1300" dirty="0">
                <a:latin typeface="Times New Roman" pitchFamily="18" charset="0"/>
                <a:cs typeface="Times New Roman" pitchFamily="18" charset="0"/>
              </a:rPr>
            </a:br>
            <a:br>
              <a:rPr lang="en-US" sz="1300" dirty="0">
                <a:latin typeface="Times New Roman" pitchFamily="18" charset="0"/>
                <a:cs typeface="Times New Roman" pitchFamily="18" charset="0"/>
              </a:rPr>
            </a:br>
            <a:br>
              <a:rPr lang="en-US" sz="1300" dirty="0">
                <a:latin typeface="Times New Roman" pitchFamily="18" charset="0"/>
                <a:cs typeface="Times New Roman" pitchFamily="18" charset="0"/>
              </a:rPr>
            </a:br>
            <a:br>
              <a:rPr lang="en-US" sz="1300" dirty="0">
                <a:latin typeface="Times New Roman" pitchFamily="18" charset="0"/>
                <a:cs typeface="Times New Roman" pitchFamily="18" charset="0"/>
              </a:rPr>
            </a:br>
            <a:br>
              <a:rPr lang="en-US" sz="1300" dirty="0">
                <a:latin typeface="Times New Roman" pitchFamily="18" charset="0"/>
                <a:cs typeface="Times New Roman" pitchFamily="18" charset="0"/>
              </a:rPr>
            </a:br>
            <a:br>
              <a:rPr lang="en-US" sz="1300" dirty="0">
                <a:latin typeface="Times New Roman" pitchFamily="18" charset="0"/>
                <a:cs typeface="Times New Roman" pitchFamily="18" charset="0"/>
              </a:rPr>
            </a:br>
            <a:br>
              <a:rPr lang="en-US" sz="1300" dirty="0">
                <a:latin typeface="Times New Roman" pitchFamily="18" charset="0"/>
                <a:cs typeface="Times New Roman" pitchFamily="18" charset="0"/>
              </a:rPr>
            </a:br>
            <a:br>
              <a:rPr lang="en-US" sz="1300" dirty="0">
                <a:latin typeface="Times New Roman" pitchFamily="18" charset="0"/>
                <a:cs typeface="Times New Roman" pitchFamily="18" charset="0"/>
              </a:rPr>
            </a:br>
            <a:br>
              <a:rPr lang="en-US" sz="1300" dirty="0">
                <a:latin typeface="Times New Roman" pitchFamily="18" charset="0"/>
                <a:cs typeface="Times New Roman" pitchFamily="18" charset="0"/>
              </a:rPr>
            </a:br>
            <a:br>
              <a:rPr lang="en-US" sz="1300" dirty="0">
                <a:latin typeface="Times New Roman" pitchFamily="18" charset="0"/>
                <a:cs typeface="Times New Roman" pitchFamily="18" charset="0"/>
              </a:rPr>
            </a:br>
            <a:br>
              <a:rPr lang="en-US" sz="1300" dirty="0">
                <a:latin typeface="Times New Roman" pitchFamily="18" charset="0"/>
                <a:cs typeface="Times New Roman" pitchFamily="18" charset="0"/>
              </a:rPr>
            </a:br>
            <a:br>
              <a:rPr lang="en-US" sz="1300" dirty="0">
                <a:latin typeface="Times New Roman" pitchFamily="18" charset="0"/>
                <a:cs typeface="Times New Roman" pitchFamily="18" charset="0"/>
              </a:rPr>
            </a:br>
            <a:br>
              <a:rPr lang="en-US" sz="1300" dirty="0">
                <a:latin typeface="Times New Roman" pitchFamily="18" charset="0"/>
                <a:cs typeface="Times New Roman" pitchFamily="18" charset="0"/>
              </a:rPr>
            </a:br>
            <a:br>
              <a:rPr lang="en-US" sz="1300" dirty="0">
                <a:latin typeface="Times New Roman" pitchFamily="18" charset="0"/>
                <a:cs typeface="Times New Roman" pitchFamily="18" charset="0"/>
              </a:rPr>
            </a:br>
            <a:br>
              <a:rPr lang="en-US" sz="1300" dirty="0">
                <a:latin typeface="Times New Roman" pitchFamily="18" charset="0"/>
                <a:cs typeface="Times New Roman" pitchFamily="18" charset="0"/>
              </a:rPr>
            </a:br>
            <a:br>
              <a:rPr lang="en-US" sz="1300" dirty="0">
                <a:latin typeface="Times New Roman" pitchFamily="18" charset="0"/>
                <a:cs typeface="Times New Roman" pitchFamily="18" charset="0"/>
              </a:rPr>
            </a:br>
            <a:br>
              <a:rPr lang="en-US" sz="1300" dirty="0">
                <a:latin typeface="Times New Roman" pitchFamily="18" charset="0"/>
                <a:cs typeface="Times New Roman" pitchFamily="18" charset="0"/>
              </a:rPr>
            </a:br>
            <a:br>
              <a:rPr lang="en-US" sz="1300" dirty="0">
                <a:latin typeface="Times New Roman" pitchFamily="18" charset="0"/>
                <a:cs typeface="Times New Roman" pitchFamily="18" charset="0"/>
              </a:rPr>
            </a:br>
            <a:br>
              <a:rPr lang="en-US" sz="13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Литература по теме:</a:t>
            </a:r>
            <a:br>
              <a:rPr lang="ru-RU" sz="1300" dirty="0">
                <a:latin typeface="Times New Roman" pitchFamily="18" charset="0"/>
                <a:cs typeface="Times New Roman" pitchFamily="18" charset="0"/>
              </a:rPr>
            </a:br>
            <a:br>
              <a:rPr lang="ru-RU" sz="13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u="sng" dirty="0">
                <a:latin typeface="Times New Roman" pitchFamily="18" charset="0"/>
                <a:cs typeface="Times New Roman" pitchFamily="18" charset="0"/>
              </a:rPr>
              <a:t>1. Программа «От рождения до школы» - Под ред. Н. Е. </a:t>
            </a:r>
            <a:r>
              <a:rPr lang="ru-RU" sz="1800" u="sng" dirty="0" err="1">
                <a:latin typeface="Times New Roman" pitchFamily="18" charset="0"/>
                <a:cs typeface="Times New Roman" pitchFamily="18" charset="0"/>
              </a:rPr>
              <a:t>Веракса</a:t>
            </a:r>
            <a:r>
              <a:rPr lang="ru-RU" sz="1800" u="sng" dirty="0">
                <a:latin typeface="Times New Roman" pitchFamily="18" charset="0"/>
                <a:cs typeface="Times New Roman" pitchFamily="18" charset="0"/>
              </a:rPr>
              <a:t>, Т. С. Комаровой, М. А. Васильевой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u="sng" dirty="0">
                <a:latin typeface="Times New Roman" pitchFamily="18" charset="0"/>
                <a:cs typeface="Times New Roman" pitchFamily="18" charset="0"/>
              </a:rPr>
              <a:t>2. «Математика и дети» - А. </a:t>
            </a:r>
            <a:r>
              <a:rPr lang="ru-RU" sz="1800" u="sng" dirty="0" err="1">
                <a:latin typeface="Times New Roman" pitchFamily="18" charset="0"/>
                <a:cs typeface="Times New Roman" pitchFamily="18" charset="0"/>
              </a:rPr>
              <a:t>Белошинская</a:t>
            </a:r>
            <a:r>
              <a:rPr lang="ru-RU" sz="1800" u="sng" dirty="0">
                <a:latin typeface="Times New Roman" pitchFamily="18" charset="0"/>
                <a:cs typeface="Times New Roman" pitchFamily="18" charset="0"/>
              </a:rPr>
              <a:t> – кандидат </a:t>
            </a:r>
            <a:r>
              <a:rPr lang="ru-RU" sz="1800" u="sng" dirty="0" err="1">
                <a:latin typeface="Times New Roman" pitchFamily="18" charset="0"/>
                <a:cs typeface="Times New Roman" pitchFamily="18" charset="0"/>
              </a:rPr>
              <a:t>пед</a:t>
            </a:r>
            <a:r>
              <a:rPr lang="ru-RU" sz="1800" u="sng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800" u="sng" dirty="0" err="1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1800" u="sng" dirty="0">
                <a:latin typeface="Times New Roman" pitchFamily="18" charset="0"/>
                <a:cs typeface="Times New Roman" pitchFamily="18" charset="0"/>
              </a:rPr>
              <a:t> наук.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u="sng" dirty="0">
                <a:latin typeface="Times New Roman" pitchFamily="18" charset="0"/>
                <a:cs typeface="Times New Roman" pitchFamily="18" charset="0"/>
              </a:rPr>
              <a:t>3. «Ориентировка в пространстве» - Т. </a:t>
            </a:r>
            <a:r>
              <a:rPr lang="ru-RU" sz="1800" u="sng" dirty="0" err="1">
                <a:latin typeface="Times New Roman" pitchFamily="18" charset="0"/>
                <a:cs typeface="Times New Roman" pitchFamily="18" charset="0"/>
              </a:rPr>
              <a:t>Мусейнова</a:t>
            </a:r>
            <a:r>
              <a:rPr lang="ru-RU" sz="1800" u="sng" dirty="0">
                <a:latin typeface="Times New Roman" pitchFamily="18" charset="0"/>
                <a:cs typeface="Times New Roman" pitchFamily="18" charset="0"/>
              </a:rPr>
              <a:t> – кандидат </a:t>
            </a:r>
            <a:r>
              <a:rPr lang="ru-RU" sz="1800" u="sng" dirty="0" err="1">
                <a:latin typeface="Times New Roman" pitchFamily="18" charset="0"/>
                <a:cs typeface="Times New Roman" pitchFamily="18" charset="0"/>
              </a:rPr>
              <a:t>пед</a:t>
            </a:r>
            <a:r>
              <a:rPr lang="ru-RU" sz="1800" u="sng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800" u="sng" dirty="0" err="1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1800" u="sng" dirty="0">
                <a:latin typeface="Times New Roman" pitchFamily="18" charset="0"/>
                <a:cs typeface="Times New Roman" pitchFamily="18" charset="0"/>
              </a:rPr>
              <a:t> наук.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u="sng" dirty="0">
                <a:latin typeface="Times New Roman" pitchFamily="18" charset="0"/>
                <a:cs typeface="Times New Roman" pitchFamily="18" charset="0"/>
              </a:rPr>
              <a:t>4. «Сюжетно – дидактические игры с математическим содержанием» - А. А. Смоленцева.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u="sng" dirty="0">
                <a:latin typeface="Times New Roman" pitchFamily="18" charset="0"/>
                <a:cs typeface="Times New Roman" pitchFamily="18" charset="0"/>
              </a:rPr>
              <a:t>5. «Сенсорное воспитание» - Э. Пилюгина.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u="sng" dirty="0">
                <a:latin typeface="Times New Roman" pitchFamily="18" charset="0"/>
                <a:cs typeface="Times New Roman" pitchFamily="18" charset="0"/>
              </a:rPr>
              <a:t>6. «Играем в числа» - серия пособий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u="sng" dirty="0">
                <a:latin typeface="Times New Roman" pitchFamily="18" charset="0"/>
                <a:cs typeface="Times New Roman" pitchFamily="18" charset="0"/>
              </a:rPr>
              <a:t>7. «Развиваем восприятие, воображение» - А. Левина.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8.</a:t>
            </a:r>
            <a:r>
              <a:rPr lang="ru-RU" sz="1800" u="sng" dirty="0">
                <a:latin typeface="Times New Roman" pitchFamily="18" charset="0"/>
                <a:cs typeface="Times New Roman" pitchFamily="18" charset="0"/>
              </a:rPr>
              <a:t>Л. Г. </a:t>
            </a:r>
            <a:r>
              <a:rPr lang="ru-RU" sz="1800" u="sng" dirty="0" err="1">
                <a:latin typeface="Times New Roman" pitchFamily="18" charset="0"/>
                <a:cs typeface="Times New Roman" pitchFamily="18" charset="0"/>
              </a:rPr>
              <a:t>Петерсон</a:t>
            </a:r>
            <a:r>
              <a:rPr lang="ru-RU" sz="1800" u="sng" dirty="0">
                <a:latin typeface="Times New Roman" pitchFamily="18" charset="0"/>
                <a:cs typeface="Times New Roman" pitchFamily="18" charset="0"/>
              </a:rPr>
              <a:t>, Н. П. Холина «</a:t>
            </a:r>
            <a:r>
              <a:rPr lang="ru-RU" sz="1800" u="sng" dirty="0" err="1">
                <a:latin typeface="Times New Roman" pitchFamily="18" charset="0"/>
                <a:cs typeface="Times New Roman" pitchFamily="18" charset="0"/>
              </a:rPr>
              <a:t>Игралочка</a:t>
            </a:r>
            <a:r>
              <a:rPr lang="ru-RU" sz="1800" u="sng" dirty="0">
                <a:latin typeface="Times New Roman" pitchFamily="18" charset="0"/>
                <a:cs typeface="Times New Roman" pitchFamily="18" charset="0"/>
              </a:rPr>
              <a:t>». Практический курс математики для дошкольников. Методические рекомендации. - М.: </a:t>
            </a:r>
            <a:r>
              <a:rPr lang="ru-RU" sz="1800" u="sng" dirty="0" err="1">
                <a:latin typeface="Times New Roman" pitchFamily="18" charset="0"/>
                <a:cs typeface="Times New Roman" pitchFamily="18" charset="0"/>
              </a:rPr>
              <a:t>Баласс</a:t>
            </a:r>
            <a:r>
              <a:rPr lang="ru-RU" sz="1800" u="sng" dirty="0">
                <a:latin typeface="Times New Roman" pitchFamily="18" charset="0"/>
                <a:cs typeface="Times New Roman" pitchFamily="18" charset="0"/>
              </a:rPr>
              <a:t>, 2003 г. - 256 с.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u="sng" dirty="0">
                <a:latin typeface="Times New Roman" pitchFamily="18" charset="0"/>
                <a:cs typeface="Times New Roman" pitchFamily="18" charset="0"/>
              </a:rPr>
              <a:t>9.Под ред. Б. Б. </a:t>
            </a:r>
            <a:r>
              <a:rPr lang="ru-RU" sz="1800" u="sng" dirty="0" err="1">
                <a:latin typeface="Times New Roman" pitchFamily="18" charset="0"/>
                <a:cs typeface="Times New Roman" pitchFamily="18" charset="0"/>
              </a:rPr>
              <a:t>Финкельнтейн</a:t>
            </a:r>
            <a:r>
              <a:rPr lang="ru-RU" sz="1800" u="sng" dirty="0">
                <a:latin typeface="Times New Roman" pitchFamily="18" charset="0"/>
                <a:cs typeface="Times New Roman" pitchFamily="18" charset="0"/>
              </a:rPr>
              <a:t>. «Давайте вместе поиграем». Комплект игр с блоками </a:t>
            </a:r>
            <a:r>
              <a:rPr lang="ru-RU" sz="1800" u="sng" dirty="0" err="1">
                <a:latin typeface="Times New Roman" pitchFamily="18" charset="0"/>
                <a:cs typeface="Times New Roman" pitchFamily="18" charset="0"/>
              </a:rPr>
              <a:t>Дьенеша</a:t>
            </a:r>
            <a:r>
              <a:rPr lang="ru-RU" sz="1800" u="sng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u="sng" dirty="0" err="1">
                <a:latin typeface="Times New Roman" pitchFamily="18" charset="0"/>
                <a:cs typeface="Times New Roman" pitchFamily="18" charset="0"/>
              </a:rPr>
              <a:t>С-Пб</a:t>
            </a:r>
            <a:r>
              <a:rPr lang="ru-RU" sz="1800" u="sng" dirty="0">
                <a:latin typeface="Times New Roman" pitchFamily="18" charset="0"/>
                <a:cs typeface="Times New Roman" pitchFamily="18" charset="0"/>
              </a:rPr>
              <a:t>, ООО «Корвет», 2001 г.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u="sng" dirty="0">
                <a:latin typeface="Times New Roman" pitchFamily="18" charset="0"/>
                <a:cs typeface="Times New Roman" pitchFamily="18" charset="0"/>
              </a:rPr>
              <a:t>10.В. П. Новикова, Л. И. Тихонова "Развивающие игры и занятия с палочками </a:t>
            </a:r>
            <a:r>
              <a:rPr lang="ru-RU" sz="1800" u="sng" dirty="0" err="1">
                <a:latin typeface="Times New Roman" pitchFamily="18" charset="0"/>
                <a:cs typeface="Times New Roman" pitchFamily="18" charset="0"/>
              </a:rPr>
              <a:t>Кюизенера</a:t>
            </a:r>
            <a:r>
              <a:rPr lang="ru-RU" sz="1800" u="sng" dirty="0">
                <a:latin typeface="Times New Roman" pitchFamily="18" charset="0"/>
                <a:cs typeface="Times New Roman" pitchFamily="18" charset="0"/>
              </a:rPr>
              <a:t>. Раздаточный материал" от 3 до 7 лет, 2008 г.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u="sng" dirty="0">
                <a:latin typeface="Times New Roman" pitchFamily="18" charset="0"/>
                <a:cs typeface="Times New Roman" pitchFamily="18" charset="0"/>
              </a:rPr>
              <a:t>11.Т. А. </a:t>
            </a:r>
            <a:r>
              <a:rPr lang="ru-RU" sz="1800" u="sng" dirty="0" err="1">
                <a:latin typeface="Times New Roman" pitchFamily="18" charset="0"/>
                <a:cs typeface="Times New Roman" pitchFamily="18" charset="0"/>
              </a:rPr>
              <a:t>Фалькович</a:t>
            </a:r>
            <a:r>
              <a:rPr lang="ru-RU" sz="1800" u="sng" dirty="0">
                <a:latin typeface="Times New Roman" pitchFamily="18" charset="0"/>
                <a:cs typeface="Times New Roman" pitchFamily="18" charset="0"/>
              </a:rPr>
              <a:t>, Л. П. </a:t>
            </a:r>
            <a:r>
              <a:rPr lang="ru-RU" sz="1800" u="sng" dirty="0" err="1">
                <a:latin typeface="Times New Roman" pitchFamily="18" charset="0"/>
                <a:cs typeface="Times New Roman" pitchFamily="18" charset="0"/>
              </a:rPr>
              <a:t>Барылкина</a:t>
            </a:r>
            <a:r>
              <a:rPr lang="ru-RU" sz="1800" u="sng" dirty="0">
                <a:latin typeface="Times New Roman" pitchFamily="18" charset="0"/>
                <a:cs typeface="Times New Roman" pitchFamily="18" charset="0"/>
              </a:rPr>
              <a:t> «Формирование математических представлений»: Занятия для дошкольников в учреждениях дополнительного образования. - М.: ВАКО, 2005 г. - 208 с.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6706" y="365760"/>
            <a:ext cx="5623560" cy="4350256"/>
          </a:xfrm>
        </p:spPr>
        <p:txBody>
          <a:bodyPr>
            <a:no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Приступая к работе по данной теме, я использовала литературу:</a:t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>
                <a:effectLst/>
              </a:rPr>
              <a:t>1. Т.А. </a:t>
            </a:r>
            <a:r>
              <a:rPr lang="ru-RU" sz="1400" dirty="0" err="1">
                <a:effectLst/>
              </a:rPr>
              <a:t>Фалькович</a:t>
            </a:r>
            <a:r>
              <a:rPr lang="ru-RU" sz="1400" dirty="0">
                <a:effectLst/>
              </a:rPr>
              <a:t>, Л.П. </a:t>
            </a:r>
            <a:r>
              <a:rPr lang="ru-RU" sz="1400" dirty="0" err="1">
                <a:effectLst/>
              </a:rPr>
              <a:t>Барылкина</a:t>
            </a:r>
            <a:r>
              <a:rPr lang="ru-RU" sz="1400" dirty="0">
                <a:effectLst/>
              </a:rPr>
              <a:t>. Формирование математических представлений. Москва, ВАКО, 2005г.</a:t>
            </a:r>
            <a:br>
              <a:rPr lang="ru-RU" sz="1400" b="1" dirty="0">
                <a:effectLst/>
              </a:rPr>
            </a:br>
            <a:r>
              <a:rPr lang="ru-RU" sz="1400" dirty="0">
                <a:effectLst/>
              </a:rPr>
              <a:t>2. З. А. Михайлова. Математика – это интересно. Методическое пособие. Санкт-Петербург, изд. «Детство-Пресс» 2002 г.</a:t>
            </a:r>
            <a:br>
              <a:rPr lang="ru-RU" sz="1400" dirty="0">
                <a:effectLst/>
              </a:rPr>
            </a:br>
            <a:r>
              <a:rPr lang="ru-RU" sz="1400" dirty="0">
                <a:effectLst/>
              </a:rPr>
              <a:t>3.  З. А. Михайлова. Игровые задачи для дошкольников. Санкт-Петербург, изд. «Детство-Пресс» 1999 г.</a:t>
            </a:r>
            <a:br>
              <a:rPr lang="ru-RU" sz="1400" dirty="0">
                <a:effectLst/>
              </a:rPr>
            </a:br>
            <a:r>
              <a:rPr lang="ru-RU" sz="1400" dirty="0">
                <a:effectLst/>
              </a:rPr>
              <a:t>5. В. П. Новикова. Математика в детском саду старший дошкольный возраст. Москва. «Мозаика-Синтез» 2009 г.</a:t>
            </a:r>
            <a:br>
              <a:rPr lang="ru-RU" sz="1400" dirty="0">
                <a:effectLst/>
              </a:rPr>
            </a:br>
            <a:r>
              <a:rPr lang="ru-RU" sz="1400" dirty="0">
                <a:effectLst/>
              </a:rPr>
              <a:t>6. Математика до школы. /Сост. Смоленцева А. А., </a:t>
            </a:r>
            <a:r>
              <a:rPr lang="ru-RU" sz="1400" dirty="0" err="1">
                <a:effectLst/>
              </a:rPr>
              <a:t>Пустовойт</a:t>
            </a:r>
            <a:r>
              <a:rPr lang="ru-RU" sz="1400" dirty="0">
                <a:effectLst/>
              </a:rPr>
              <a:t> О. В., Михайлова З. М., Непомнящая Р. Л. </a:t>
            </a:r>
            <a:r>
              <a:rPr lang="ru-RU" sz="1400" dirty="0" err="1">
                <a:effectLst/>
              </a:rPr>
              <a:t>СпБ</a:t>
            </a:r>
            <a:r>
              <a:rPr lang="ru-RU" sz="1400" dirty="0">
                <a:effectLst/>
              </a:rPr>
              <a:t>., «Детство-Пресс», 2000.</a:t>
            </a:r>
            <a:br>
              <a:rPr lang="ru-RU" sz="1400" dirty="0">
                <a:effectLst/>
              </a:rPr>
            </a:br>
            <a:r>
              <a:rPr lang="ru-RU" sz="1400" dirty="0">
                <a:effectLst/>
              </a:rPr>
              <a:t>7. </a:t>
            </a:r>
            <a:r>
              <a:rPr lang="ru-RU" sz="1400" dirty="0" err="1">
                <a:effectLst/>
              </a:rPr>
              <a:t>Л.И.Ермолаева</a:t>
            </a:r>
            <a:r>
              <a:rPr lang="ru-RU" sz="1400" dirty="0">
                <a:effectLst/>
              </a:rPr>
              <a:t>. Игры, задания и упражнения математического содержания. Иркутск, 2000 г.</a:t>
            </a:r>
            <a:br>
              <a:rPr lang="ru-RU" sz="1400" dirty="0">
                <a:effectLst/>
              </a:rPr>
            </a:br>
            <a:r>
              <a:rPr lang="ru-RU" sz="1400" dirty="0">
                <a:effectLst/>
              </a:rPr>
              <a:t>Бондаренко А. Н. Дидактические игры в детском саду. М., 1991.</a:t>
            </a:r>
            <a:br>
              <a:rPr lang="ru-RU" sz="1400" dirty="0">
                <a:effectLst/>
              </a:rPr>
            </a:br>
            <a:r>
              <a:rPr lang="ru-RU" sz="1400" dirty="0">
                <a:effectLst/>
              </a:rPr>
              <a:t>Колесникова Е. В. Математика для дошкольников 6—7 лет. М.: ГНОМ и Д, 2001.</a:t>
            </a:r>
            <a:br>
              <a:rPr lang="ru-RU" sz="1400" dirty="0">
                <a:effectLst/>
              </a:rPr>
            </a:br>
            <a:r>
              <a:rPr lang="ru-RU" sz="1400" dirty="0">
                <a:effectLst/>
              </a:rPr>
              <a:t>8. Интернет ресурсы </a:t>
            </a:r>
            <a:r>
              <a:rPr lang="en" sz="1400" dirty="0">
                <a:effectLst/>
              </a:rPr>
              <a:t>https://</a:t>
            </a:r>
            <a:r>
              <a:rPr lang="en" sz="1400" dirty="0" err="1">
                <a:effectLst/>
              </a:rPr>
              <a:t>nsportal.ru</a:t>
            </a:r>
            <a:r>
              <a:rPr lang="en" sz="1400" dirty="0">
                <a:effectLst/>
              </a:rPr>
              <a:t>/</a:t>
            </a:r>
            <a:br>
              <a:rPr lang="ru-RU" dirty="0">
                <a:effectLst/>
              </a:rPr>
            </a:b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1477</TotalTime>
  <Words>517</Words>
  <Application>Microsoft Macintosh PowerPoint</Application>
  <PresentationFormat>Экран (4:3)</PresentationFormat>
  <Paragraphs>126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Corbel</vt:lpstr>
      <vt:lpstr>Gill Sans MT</vt:lpstr>
      <vt:lpstr>inherit</vt:lpstr>
      <vt:lpstr>Times New Roman</vt:lpstr>
      <vt:lpstr>Verdana</vt:lpstr>
      <vt:lpstr>Wingdings</vt:lpstr>
      <vt:lpstr>Wingdings 2</vt:lpstr>
      <vt:lpstr>Солнцестояние</vt:lpstr>
      <vt:lpstr>Презентация PowerPoint</vt:lpstr>
      <vt:lpstr>Презентация PowerPoint</vt:lpstr>
      <vt:lpstr>                            Без игры нет и не может быть полноценного умственного развития. Игра – это огромное светлое окно, через которое в духовный мир ребенка вливается живительный поток представлений, понятий. Игра – это искра, зажигающая огонек пытливости и любознательности.”                                                                                          В. А. Сухомлинский.   Многие педагоги и родители знают что математика - это мощный фактор интеллектуального развития ребенка, формирования его познавательных и творческих способностей. Известно и то, что от эффективности математического развития ребёнка в дошкольном возрасте зависит его успешность обучения математике в начальной школе.   Ведь от того, как заложены элементарные математические представления в значительной мере зависит дальнейший путь математического развития, успешность продвижения ребенка в этой области знаний.    Впервые в истории российского образования дошкольное образование является начальным уровнем общего образования. Новый статус дошкольников предусматривает разработку Федерального государственного стандарта дошкольного образования. Федеральный государственный образовательный стандарт дошкольного образования - представляет собой совокупность обязательных требований к дошкольному образованию, это документ, который обязаны реализовывать все дошкольные образовательные организации.  </vt:lpstr>
      <vt:lpstr> Содержание программы дополнительного  образования  зависит от возрастных и индивидуальных особенностей детей, определяется целями и задачами программы и может реализовываться в различных видах деятельности.   Почему же многим детям так трудно дается математика не только в начальной школе, но уже и сейчас, в период подготовки к учебной деятельности? Попробуем ответить на этот вопрос. Работая с дошкольниками в подготовительной к школе группе , пришла к выводу, что большой процент дошкольников затрудняются логически мыслить, анализировать, обобщать.     С учётом Федерального государственного образовательного стандарта  ФЭМП подразумевает развитие у детей в процессе различных видов деятельности внимания, восприятия, памяти, мышления, воображения, а также способностей к умственной деятельности, умение элементарно сравнивать, анализировать, обобщать, устанавливать простейшие причинно – следственные связи. Большое значение в умственном воспитание детей имеет развитие элементарных математических представлений.  Математическое развитие дошкольников по своему содержанию не должно исчерпываться развитием представлений о числах и простейших геометрических фигурах, обучению счету, сложению и вычитанию. Самым важным является развитие познавательного интереса и математического мышления дошкольников, умения рассуждать, аргументировать, доказывать правильность выполненных действий. Именно математика оттачивает ум ребенка, развивает гибкость мышления, учит логике, формирует память, внимание, воображение, речь.«</vt:lpstr>
      <vt:lpstr>Презентация PowerPoint</vt:lpstr>
      <vt:lpstr>Презентация PowerPoint</vt:lpstr>
      <vt:lpstr> Материальное обеспечение: Картотека подвижных и дидактических игр Игры на составление плоскостных изображений предметов Обучающие настольно-печатные игры по математике Геометрические мозаики и головоломки Занимательные книги по математике Задания из тетради на печатной основе  для самостоятельной работы Простой карандаш; набор  цветных карандаше Линейка и шаблон с геометрическими фигурами Счетный материал, счетные палочки.                                 Набор цифр Геометрическая мозаика («Волшебный круг»,  «Колумбово яйцо», «Танграм», «Пифагор». «Колумбово  яйцо»)  Головоломки: («Кубик-рубик», « Лабиринт», кроссворды, задачи в стихах)  Электронные дидактические пособия  Ожидаемые результаты: Дети умеют сравнивать, доказывать, анализировать, обобщать, развито конструктивное мышление (на геометрическом материале).  Дети знакомы с числовым рядом и составом чисел, получены представления задачи, могут вычленять её части, решать и составлять задачи.  Развито желание заниматься математической деятельностью Формирование позитивной «Я-концепции», умение общаться в коллективе. Способы определения результативности  Отслеживание уровня развития детей проводится в форме диагностики (начало года, конец года), в форме итоговых игровых занятий в течение учебного года. </vt:lpstr>
      <vt:lpstr>                                    Литература по теме:  1. Программа «От рождения до школы» - Под ред. Н. Е. Веракса, Т. С. Комаровой, М. А. Васильевой 2. «Математика и дети» - А. Белошинская – кандидат пед - х наук. 3. «Ориентировка в пространстве» - Т. Мусейнова – кандидат пед - х наук. 4. «Сюжетно – дидактические игры с математическим содержанием» - А. А. Смоленцева. 5. «Сенсорное воспитание» - Э. Пилюгина. 6. «Играем в числа» - серия пособий 7. «Развиваем восприятие, воображение» - А. Левина. 8.Л. Г. Петерсон, Н. П. Холина «Игралочка». Практический курс математики для дошкольников. Методические рекомендации. - М.: Баласс, 2003 г. - 256 с. 9.Под ред. Б. Б. Финкельнтейн. «Давайте вместе поиграем». Комплект игр с блоками Дьенеша. С-Пб, ООО «Корвет», 2001 г. 10.В. П. Новикова, Л. И. Тихонова "Развивающие игры и занятия с палочками Кюизенера. Раздаточный материал" от 3 до 7 лет, 2008 г. 11.Т. А. Фалькович, Л. П. Барылкина «Формирование математических представлений»: Занятия для дошкольников в учреждениях дополнительного образования. - М.: ВАКО, 2005 г. - 208 с.  </vt:lpstr>
      <vt:lpstr>Приступая к работе по данной теме, я использовала литературу:  1. Т.А. Фалькович, Л.П. Барылкина. Формирование математических представлений. Москва, ВАКО, 2005г. 2. З. А. Михайлова. Математика – это интересно. Методическое пособие. Санкт-Петербург, изд. «Детство-Пресс» 2002 г. 3.  З. А. Михайлова. Игровые задачи для дошкольников. Санкт-Петербург, изд. «Детство-Пресс» 1999 г. 5. В. П. Новикова. Математика в детском саду старший дошкольный возраст. Москва. «Мозаика-Синтез» 2009 г. 6. Математика до школы. /Сост. Смоленцева А. А., Пустовойт О. В., Михайлова З. М., Непомнящая Р. Л. СпБ., «Детство-Пресс», 2000. 7. Л.И.Ермолаева. Игры, задания и упражнения математического содержания. Иркутск, 2000 г. Бондаренко А. Н. Дидактические игры в детском саду. М., 1991. Колесникова Е. В. Математика для дошкольников 6—7 лет. М.: ГНОМ и Д, 2001. 8. Интернет ресурсы https://nsportal.ru/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Тимур Мирхамедов</cp:lastModifiedBy>
  <cp:revision>100</cp:revision>
  <dcterms:created xsi:type="dcterms:W3CDTF">2015-03-15T08:41:14Z</dcterms:created>
  <dcterms:modified xsi:type="dcterms:W3CDTF">2019-09-15T14:02:00Z</dcterms:modified>
</cp:coreProperties>
</file>