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256" r:id="rId3"/>
    <p:sldId id="297" r:id="rId4"/>
    <p:sldId id="299" r:id="rId5"/>
    <p:sldId id="300" r:id="rId6"/>
    <p:sldId id="257" r:id="rId7"/>
    <p:sldId id="301" r:id="rId8"/>
    <p:sldId id="302" r:id="rId9"/>
    <p:sldId id="303" r:id="rId10"/>
    <p:sldId id="305" r:id="rId11"/>
    <p:sldId id="314" r:id="rId12"/>
    <p:sldId id="316" r:id="rId13"/>
    <p:sldId id="318" r:id="rId14"/>
    <p:sldId id="319" r:id="rId15"/>
    <p:sldId id="308" r:id="rId16"/>
    <p:sldId id="309" r:id="rId17"/>
    <p:sldId id="310" r:id="rId18"/>
    <p:sldId id="328" r:id="rId19"/>
    <p:sldId id="329" r:id="rId20"/>
    <p:sldId id="330" r:id="rId21"/>
    <p:sldId id="331" r:id="rId22"/>
    <p:sldId id="332" r:id="rId23"/>
    <p:sldId id="321" r:id="rId24"/>
    <p:sldId id="324" r:id="rId25"/>
    <p:sldId id="344" r:id="rId26"/>
    <p:sldId id="336" r:id="rId27"/>
    <p:sldId id="267" r:id="rId28"/>
    <p:sldId id="341" r:id="rId29"/>
    <p:sldId id="264" r:id="rId30"/>
    <p:sldId id="343" r:id="rId31"/>
    <p:sldId id="333" r:id="rId32"/>
    <p:sldId id="335" r:id="rId33"/>
    <p:sldId id="296" r:id="rId34"/>
    <p:sldId id="338" r:id="rId35"/>
    <p:sldId id="337" r:id="rId36"/>
    <p:sldId id="339" r:id="rId37"/>
    <p:sldId id="346" r:id="rId38"/>
    <p:sldId id="345" r:id="rId39"/>
    <p:sldId id="349" r:id="rId40"/>
    <p:sldId id="350" r:id="rId41"/>
    <p:sldId id="351" r:id="rId42"/>
    <p:sldId id="352" r:id="rId43"/>
    <p:sldId id="356" r:id="rId44"/>
    <p:sldId id="355" r:id="rId45"/>
    <p:sldId id="354" r:id="rId46"/>
    <p:sldId id="353" r:id="rId47"/>
    <p:sldId id="357" r:id="rId48"/>
    <p:sldId id="358" r:id="rId49"/>
    <p:sldId id="29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prikaz-minprosveshcheniia-rossii-ot-25112022-n-1028/federalnaia-obrazovatelnaia-programma-doshkolnogo-obrazovaniia/" TargetMode="External"/><Relationship Id="rId2" Type="http://schemas.openxmlformats.org/officeDocument/2006/relationships/hyperlink" Target="https://sudact.ru/law/prikaz-minprosveshcheniia-rossii-ot-25112022-n-102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dact.ru/law/prikaz-minprosveshcheniia-rossii-ot-25112022-n-1028/federalnaia-obrazovatelnaia-programma-doshkolnogo-obrazovaniia/iii/18/" TargetMode="External"/><Relationship Id="rId4" Type="http://schemas.openxmlformats.org/officeDocument/2006/relationships/hyperlink" Target="https://sudact.ru/law/prikaz-minprosveshcheniia-rossii-ot-25112022-n-1028/federalnaia-obrazovatelnaia-programma-doshkolnogo-obrazovaniia/iii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Региональная площадка:</a:t>
            </a:r>
          </a:p>
          <a:p>
            <a:pPr>
              <a:buNone/>
            </a:pPr>
            <a:r>
              <a:rPr lang="ru-RU" dirty="0"/>
              <a:t> «Путь к гармонии: подготовка педагогов к использованию практик социализации старших дошкольников посредством воспитывающих ситуаций»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Содержание программы направлено на развитие профессиональных компетенций педагогов в области рефлексивных умений, а также получения практического опыта:  </a:t>
            </a:r>
          </a:p>
          <a:p>
            <a:pPr lvl="0"/>
            <a:r>
              <a:rPr lang="ru-RU" dirty="0"/>
              <a:t>Планирования ситуаций общения и взаимодействия дошкольников со взрослыми и сверстниками в различных видах деятельности, направленных на самопознание ребенка, развития и укрепление его положительной самооценки</a:t>
            </a:r>
          </a:p>
          <a:p>
            <a:pPr lvl="0">
              <a:buNone/>
            </a:pPr>
            <a:r>
              <a:rPr lang="ru-RU" dirty="0"/>
              <a:t>  </a:t>
            </a:r>
          </a:p>
          <a:p>
            <a:pPr lvl="0"/>
            <a:r>
              <a:rPr lang="ru-RU" dirty="0"/>
              <a:t>Подготовке к процессу запуска элементарной </a:t>
            </a:r>
            <a:r>
              <a:rPr lang="ru-RU" dirty="0" err="1"/>
              <a:t>саморефлексии</a:t>
            </a:r>
            <a:r>
              <a:rPr lang="ru-RU" dirty="0"/>
              <a:t> у детей 6-7 лет, с ориентацией на ценности данного процесса у воспитанников. 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Проектирования гибкого планирования организованной, совместной и самостоятельной деятельности с учетом интересов и выборов самих детей.  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b="1" dirty="0"/>
              <a:t>Использования педагогами практик социально-коммуникативного развития дошкольников.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 «детский сад Берёзка» ГБОУ СОШ № 1 п.г.т. Безенчук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Во-первых,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специально созданные или спонтанно возникающие ситуации, которые требуют от ребенка проявления социальных навыков, моральных качеств и умения принимать решения.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Преимущества использования воспитывающих ситуаций: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>
                <a:solidFill>
                  <a:srgbClr val="FF0000"/>
                </a:solidFill>
              </a:rPr>
              <a:t>  Активное участие ребенка  в обсуждении и принятии решений.</a:t>
            </a:r>
          </a:p>
          <a:p>
            <a:r>
              <a:rPr lang="ru-RU" dirty="0">
                <a:solidFill>
                  <a:srgbClr val="FF0000"/>
                </a:solidFill>
              </a:rPr>
              <a:t> Возможность применения знаний и умений на практике.</a:t>
            </a:r>
          </a:p>
          <a:p>
            <a:r>
              <a:rPr lang="ru-RU" dirty="0">
                <a:solidFill>
                  <a:srgbClr val="FF0000"/>
                </a:solidFill>
              </a:rPr>
              <a:t> Развитие критического мышления и умения решать проблемы.</a:t>
            </a:r>
          </a:p>
          <a:p>
            <a:r>
              <a:rPr lang="ru-RU" dirty="0">
                <a:solidFill>
                  <a:srgbClr val="FF0000"/>
                </a:solidFill>
              </a:rPr>
              <a:t> Формирование ценностных ориентаций и моральных убеждений.</a:t>
            </a:r>
          </a:p>
          <a:p>
            <a:r>
              <a:rPr lang="ru-RU" dirty="0">
                <a:solidFill>
                  <a:srgbClr val="FF0000"/>
                </a:solidFill>
              </a:rPr>
              <a:t>Индивидуальный подход: ситуации можно адаптировать под возраст, особенности и опыт конкретных детей;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Воспитывающие ситуации – что это?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Во-вторых,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представляет собой особую </a:t>
            </a:r>
            <a:r>
              <a:rPr lang="ru-RU" b="1" dirty="0"/>
              <a:t>форму </a:t>
            </a:r>
            <a:r>
              <a:rPr lang="ru-RU" dirty="0"/>
              <a:t>взаимодействия воспитателя  и воспитанника, при которой процесс воспитания разворачивается непосредственно внутри самой конкретной жизненной ситуации.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Это позволяет ребенку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самостоятельно осознавать ценности, выбирать поведение и формировать личные качества через собственный опыт.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 сути</a:t>
            </a:r>
            <a:r>
              <a:rPr lang="ru-RU" dirty="0"/>
              <a:t>, воспитывающая  ситуация создается таким образом, чтобы стимулировать активное участие ребенка в принятии решений, рефлексии над своим поведением и осмыслению последствий собственных поступков.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Воспитывающая ситуация – что это?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/>
              <a:t>1. Инициатива и самостоятельность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i="1" dirty="0"/>
              <a:t>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Традиционное воспитание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часто основано на строгих требованиях взрослого и жестком контроле. Воспитанники следуют правилам, установленным извне, и получают оценку своего поведения от старших.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воспитывающих ситуациях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инициатива принадлежит самому </a:t>
            </a:r>
            <a:r>
              <a:rPr lang="ru-RU" dirty="0"/>
              <a:t>ребенку. Он действует исходя из собственного понимания, принимает решения сам, сталкивается с последствиями своих действий и развивает способность осознанно подходить к выбору.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/>
              <a:t>2. Фокус внимания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Классическое воспитание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сосредоточено на передаче готовых ценностей, установок и образцов поведения детям. Основной упор делается на внешние нормы, социальные роли и обязанности.</a:t>
            </a:r>
          </a:p>
          <a:p>
            <a:pPr>
              <a:buNone/>
            </a:pPr>
            <a:r>
              <a:rPr lang="ru-RU" b="1" dirty="0"/>
              <a:t>Воспитывающие ситуации </a:t>
            </a:r>
            <a:r>
              <a:rPr lang="ru-RU" dirty="0"/>
              <a:t>ориентированы на развитие внутреннего мира ребёнка, формирование личного опыта, способности анализировать собственное поведение и делать выводы из реальных жизненных ситуаций.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68750"/>
          </a:xfrm>
        </p:spPr>
        <p:txBody>
          <a:bodyPr/>
          <a:lstStyle/>
          <a:p>
            <a:r>
              <a:rPr lang="ru-RU" sz="2800" b="1" dirty="0"/>
              <a:t>Основные отличия воспитывающей ситуации от традиционных форм воспитания(продолжение)</a:t>
            </a:r>
            <a:endParaRPr lang="ru-RU" sz="28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15140" y="866756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0" i="0" u="none" strike="noStrike" kern="1200" cap="all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all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/>
              <a:t>3. Степень активности ребенка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i="1" dirty="0"/>
              <a:t>В традиционном подходе </a:t>
            </a:r>
            <a:r>
              <a:rPr lang="ru-RU" dirty="0"/>
              <a:t>активность ребёнка сводится к послушному выполнению требований и ожиданий взрослого.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В воспитывающей  ситуации </a:t>
            </a:r>
            <a:r>
              <a:rPr lang="ru-RU" dirty="0"/>
              <a:t>ребёнок активно вовлечён в принятие решений, взаимодействие с окружающими, решение проблем и оценивание себя и окружающих.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/>
              <a:t>4. Методология воздействия</a:t>
            </a:r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b="1" i="1" dirty="0"/>
              <a:t>Обычно традиционные методы</a:t>
            </a:r>
            <a:r>
              <a:rPr lang="ru-RU" i="1" dirty="0"/>
              <a:t> </a:t>
            </a:r>
            <a:r>
              <a:rPr lang="ru-RU" dirty="0"/>
              <a:t>включают инструкции, запреты, наказания и поощрения.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Педагогический подход </a:t>
            </a:r>
            <a:r>
              <a:rPr lang="ru-RU" i="1" dirty="0"/>
              <a:t>в воспитывающих ситуациях </a:t>
            </a:r>
            <a:r>
              <a:rPr lang="ru-RU" dirty="0"/>
              <a:t>строится на создании условий, провоцирующих размышления, самооценку, диалог и сотрудничество между детьми и взрослыми.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Основные отличия воспитывающей ситуации от традиционных форм воспитания(продолжение)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/>
              <a:t>5. Цель воспитательного процесса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/>
              <a:t>Цель традиционного подхода</a:t>
            </a:r>
            <a:r>
              <a:rPr lang="ru-RU" i="1" dirty="0"/>
              <a:t> </a:t>
            </a:r>
            <a:r>
              <a:rPr lang="ru-RU" dirty="0"/>
              <a:t>— сформировать определённые устойчивые привычки и умения в поведении, соблюдая общепринятые правила и моральные нормы.</a:t>
            </a:r>
          </a:p>
          <a:p>
            <a:pPr>
              <a:buNone/>
            </a:pPr>
            <a:r>
              <a:rPr lang="ru-RU" b="1" i="1" dirty="0"/>
              <a:t>Цель воспитывающей ситуации</a:t>
            </a:r>
            <a:r>
              <a:rPr lang="ru-RU" i="1" dirty="0"/>
              <a:t> </a:t>
            </a:r>
            <a:r>
              <a:rPr lang="ru-RU" dirty="0"/>
              <a:t>— развивать умение ребенка оценивать ситуацию, принимать решения, понимать последствия выбора и действовать ответственно, развивая нравственное сознание и личностные качества.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Таким образом, воспитывающая ситуация выступает принципиально новым этапом развития педагогики, смещающим акценты с внешнего контроля и подчиненности нормам на внутренний рост, саморазвитие и активную позицию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Основные отличия воспитывающей ситуации от традиционных форм воспитания(продолжение)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8305060" cy="478308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000" b="1" dirty="0"/>
              <a:t>1. Исходная ситуация (фабула):</a:t>
            </a:r>
            <a:endParaRPr lang="ru-RU" sz="3000" dirty="0"/>
          </a:p>
          <a:p>
            <a:pPr>
              <a:buNone/>
            </a:pPr>
            <a:r>
              <a:rPr lang="ru-RU" sz="3000" dirty="0"/>
              <a:t>•  Описание обстоятельств, в которых оказался воспитанник.</a:t>
            </a:r>
          </a:p>
          <a:p>
            <a:pPr>
              <a:buNone/>
            </a:pPr>
            <a:r>
              <a:rPr lang="ru-RU" sz="3000" dirty="0"/>
              <a:t>•  Определение проблемы, требующей разрешения.</a:t>
            </a:r>
          </a:p>
          <a:p>
            <a:pPr>
              <a:buNone/>
            </a:pPr>
            <a:r>
              <a:rPr lang="ru-RU" sz="3000" dirty="0"/>
              <a:t>•  Создание эмоционального фона, вызывающего интерес и сопереживание.</a:t>
            </a:r>
          </a:p>
          <a:p>
            <a:pPr>
              <a:buNone/>
            </a:pPr>
            <a:r>
              <a:rPr lang="ru-RU" sz="3000" dirty="0"/>
              <a:t> </a:t>
            </a:r>
          </a:p>
          <a:p>
            <a:pPr>
              <a:buNone/>
            </a:pPr>
            <a:r>
              <a:rPr lang="ru-RU" sz="3000" b="1" dirty="0"/>
              <a:t>2. Действующие лица:</a:t>
            </a:r>
            <a:endParaRPr lang="ru-RU" sz="3000" dirty="0"/>
          </a:p>
          <a:p>
            <a:pPr>
              <a:buNone/>
            </a:pPr>
            <a:r>
              <a:rPr lang="ru-RU" sz="3000" dirty="0"/>
              <a:t>•  Воспитанник (главный герой).</a:t>
            </a:r>
          </a:p>
          <a:p>
            <a:pPr>
              <a:buNone/>
            </a:pPr>
            <a:r>
              <a:rPr lang="ru-RU" sz="3000" dirty="0"/>
              <a:t>•  Другие участники ситуации (сверстники, взрослые, персонажи).</a:t>
            </a:r>
          </a:p>
          <a:p>
            <a:pPr>
              <a:buNone/>
            </a:pPr>
            <a:r>
              <a:rPr lang="ru-RU" sz="3000" dirty="0"/>
              <a:t>•  Описание характеров и мотивов действующих лиц. </a:t>
            </a:r>
          </a:p>
          <a:p>
            <a:pPr>
              <a:buNone/>
            </a:pPr>
            <a:endParaRPr lang="ru-RU" sz="3000" dirty="0"/>
          </a:p>
          <a:p>
            <a:pPr>
              <a:buNone/>
            </a:pPr>
            <a:r>
              <a:rPr lang="ru-RU" sz="3000" b="1" dirty="0"/>
              <a:t>3. Конфликт (противоречие):</a:t>
            </a:r>
            <a:endParaRPr lang="ru-RU" sz="3000" dirty="0"/>
          </a:p>
          <a:p>
            <a:pPr>
              <a:buNone/>
            </a:pPr>
            <a:r>
              <a:rPr lang="ru-RU" sz="3000" dirty="0"/>
              <a:t>•  Столкновение интересов, ценностей, убеждений.</a:t>
            </a:r>
          </a:p>
          <a:p>
            <a:pPr>
              <a:buNone/>
            </a:pPr>
            <a:r>
              <a:rPr lang="ru-RU" sz="3000" dirty="0"/>
              <a:t>•  Внутренний конфликт (борьба мотивов внутри личности).</a:t>
            </a:r>
          </a:p>
          <a:p>
            <a:pPr>
              <a:buNone/>
            </a:pPr>
            <a:r>
              <a:rPr lang="ru-RU" sz="3000" dirty="0"/>
              <a:t>•  Внешний конфликт (противостояние между личностями).</a:t>
            </a:r>
          </a:p>
          <a:p>
            <a:r>
              <a:rPr lang="ru-RU" sz="3000" dirty="0"/>
              <a:t> </a:t>
            </a:r>
          </a:p>
          <a:p>
            <a:pPr>
              <a:buNone/>
            </a:pPr>
            <a:r>
              <a:rPr lang="ru-RU" sz="3000" b="1" dirty="0"/>
              <a:t>4. Выбор решения (поступка):</a:t>
            </a:r>
            <a:endParaRPr lang="ru-RU" sz="3000" dirty="0"/>
          </a:p>
          <a:p>
            <a:pPr>
              <a:buNone/>
            </a:pPr>
            <a:r>
              <a:rPr lang="ru-RU" sz="3000" dirty="0"/>
              <a:t>•  Предложение различных вариантов поведения.</a:t>
            </a:r>
          </a:p>
          <a:p>
            <a:pPr>
              <a:buNone/>
            </a:pPr>
            <a:r>
              <a:rPr lang="ru-RU" sz="3000" dirty="0"/>
              <a:t>•  Оценка последствий каждого варианта.</a:t>
            </a:r>
          </a:p>
          <a:p>
            <a:pPr>
              <a:buNone/>
            </a:pPr>
            <a:r>
              <a:rPr lang="ru-RU" sz="3000" dirty="0"/>
              <a:t>•  Принятие решения и совершение поступка.</a:t>
            </a:r>
          </a:p>
          <a:p>
            <a:r>
              <a:rPr lang="ru-RU" sz="3000" dirty="0"/>
              <a:t> </a:t>
            </a:r>
          </a:p>
          <a:p>
            <a:pPr>
              <a:buNone/>
            </a:pPr>
            <a:r>
              <a:rPr lang="ru-RU" sz="3000" b="1" dirty="0"/>
              <a:t>5. Анализ и оценка:</a:t>
            </a:r>
            <a:endParaRPr lang="ru-RU" sz="3000" dirty="0"/>
          </a:p>
          <a:p>
            <a:pPr>
              <a:buNone/>
            </a:pPr>
            <a:r>
              <a:rPr lang="ru-RU" sz="3000" dirty="0"/>
              <a:t>•Оценка принятого решения и совершенного поступка с точки зрения нравственных норм.</a:t>
            </a:r>
          </a:p>
          <a:p>
            <a:pPr>
              <a:buNone/>
            </a:pPr>
            <a:r>
              <a:rPr lang="ru-RU" sz="3000" dirty="0"/>
              <a:t>• Осознание последствий принятого решения для себя и для других.</a:t>
            </a:r>
          </a:p>
          <a:p>
            <a:pPr>
              <a:buNone/>
            </a:pPr>
            <a:r>
              <a:rPr lang="ru-RU" sz="3000" dirty="0"/>
              <a:t>• Формирование опыта нравственного поведения.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2800" b="1" dirty="0"/>
              <a:t>Структура воспитывающей ситуации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381260" cy="46622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1. По цели:</a:t>
            </a:r>
            <a:endParaRPr lang="ru-RU" dirty="0"/>
          </a:p>
          <a:p>
            <a:pPr>
              <a:buNone/>
            </a:pPr>
            <a:r>
              <a:rPr lang="ru-RU" b="1" dirty="0"/>
              <a:t>•Ситуации морального выбора</a:t>
            </a:r>
            <a:r>
              <a:rPr lang="ru-RU" dirty="0"/>
              <a:t>: требуют от воспитанника принятия решения в соответствии с нравственными принципами (например, сказать правду или солгать, помочь другу или остаться в стороне).</a:t>
            </a:r>
          </a:p>
          <a:p>
            <a:pPr>
              <a:buNone/>
            </a:pPr>
            <a:r>
              <a:rPr lang="ru-RU" b="1" i="1" dirty="0"/>
              <a:t>•Ситуации нравственной оценки</a:t>
            </a:r>
            <a:r>
              <a:rPr lang="ru-RU" dirty="0"/>
              <a:t>: направлены на формирование умения оценивать поступки других людей с точки зрения моральных норм (например, обсуждение поступка героя литературного произведения).</a:t>
            </a:r>
          </a:p>
          <a:p>
            <a:pPr>
              <a:buNone/>
            </a:pPr>
            <a:r>
              <a:rPr lang="ru-RU" i="1" dirty="0"/>
              <a:t>•</a:t>
            </a:r>
            <a:r>
              <a:rPr lang="ru-RU" b="1" i="1" dirty="0"/>
              <a:t>Ситуации самооценки</a:t>
            </a:r>
            <a:r>
              <a:rPr lang="ru-RU" i="1" dirty="0"/>
              <a:t>:</a:t>
            </a:r>
            <a:r>
              <a:rPr lang="ru-RU" dirty="0"/>
              <a:t> направлены на формирование умения оценивать собственные поступки и качества личности (например, самоанализ своего поведения в конфликтной ситуации).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2. По характеру взаимодействия:</a:t>
            </a:r>
            <a:endParaRPr lang="ru-RU" dirty="0"/>
          </a:p>
          <a:p>
            <a:pPr>
              <a:buNone/>
            </a:pPr>
            <a:r>
              <a:rPr lang="ru-RU" dirty="0"/>
              <a:t> •  </a:t>
            </a:r>
            <a:r>
              <a:rPr lang="ru-RU" b="1" i="1" dirty="0"/>
              <a:t>Ситуации общения</a:t>
            </a:r>
            <a:r>
              <a:rPr lang="ru-RU" dirty="0"/>
              <a:t>: направлены на развитие коммуникативных навыков и умения взаимодействовать с другими людьми (например, ситуация знакомства, ситуация спора, ситуация сотрудничества).</a:t>
            </a:r>
          </a:p>
          <a:p>
            <a:pPr>
              <a:buNone/>
            </a:pPr>
            <a:r>
              <a:rPr lang="ru-RU" dirty="0"/>
              <a:t>•</a:t>
            </a:r>
            <a:r>
              <a:rPr lang="ru-RU" b="1" i="1" dirty="0"/>
              <a:t>Ситуации деятельности</a:t>
            </a:r>
            <a:r>
              <a:rPr lang="ru-RU" i="1" dirty="0"/>
              <a:t>:</a:t>
            </a:r>
            <a:r>
              <a:rPr lang="ru-RU" dirty="0"/>
              <a:t> связаны с выполнением определенной деятельности (например, ситуация выбора задания, ситуация помощи товарищу, ситуация преодоления трудностей).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2800" b="1" dirty="0"/>
              <a:t>Виды воспитывающих ситуаций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3. По способу организации:</a:t>
            </a:r>
            <a:endParaRPr lang="ru-RU" dirty="0"/>
          </a:p>
          <a:p>
            <a:r>
              <a:rPr lang="ru-RU" b="1" i="1" dirty="0"/>
              <a:t>Специально организованные ситуации</a:t>
            </a:r>
            <a:r>
              <a:rPr lang="ru-RU" dirty="0"/>
              <a:t>: создаются педагогом с определенной целью (например, сюжетно-ролевая игра, проблемная ситуация, дискуссия).</a:t>
            </a:r>
          </a:p>
          <a:p>
            <a:r>
              <a:rPr lang="ru-RU" b="1" i="1" dirty="0"/>
              <a:t>Спонтанно возникшие ситуации</a:t>
            </a:r>
            <a:r>
              <a:rPr lang="ru-RU" i="1" dirty="0"/>
              <a:t>:</a:t>
            </a:r>
            <a:r>
              <a:rPr lang="ru-RU" dirty="0"/>
              <a:t> возникают в реальной жизни и используются педагогом для решения воспитательных задач (например, конфликт между детьми, нарушение правил поведения).</a:t>
            </a:r>
          </a:p>
          <a:p>
            <a:pPr>
              <a:buNone/>
            </a:pPr>
            <a:r>
              <a:rPr lang="ru-RU" b="1" dirty="0"/>
              <a:t>4. По содержанию:</a:t>
            </a:r>
            <a:endParaRPr lang="ru-RU" dirty="0"/>
          </a:p>
          <a:p>
            <a:r>
              <a:rPr lang="ru-RU" dirty="0"/>
              <a:t> </a:t>
            </a:r>
            <a:r>
              <a:rPr lang="ru-RU" b="1" i="1" dirty="0"/>
              <a:t>Ситуации, связанные с отношениями между людьми</a:t>
            </a:r>
            <a:r>
              <a:rPr lang="ru-RU" i="1" dirty="0"/>
              <a:t>: </a:t>
            </a:r>
            <a:r>
              <a:rPr lang="ru-RU" dirty="0"/>
              <a:t>(дружба, любовь, семья, коллектив)</a:t>
            </a:r>
          </a:p>
          <a:p>
            <a:r>
              <a:rPr lang="ru-RU" b="1" dirty="0"/>
              <a:t>  </a:t>
            </a:r>
            <a:r>
              <a:rPr lang="ru-RU" b="1" i="1" dirty="0"/>
              <a:t>Ситуации, связанные с отношением к труду</a:t>
            </a:r>
            <a:r>
              <a:rPr lang="ru-RU" b="1" dirty="0"/>
              <a:t>: </a:t>
            </a:r>
            <a:r>
              <a:rPr lang="ru-RU" dirty="0"/>
              <a:t>(ответственность, инициативность, творчество)</a:t>
            </a:r>
          </a:p>
          <a:p>
            <a:r>
              <a:rPr lang="ru-RU" b="1" i="1" dirty="0"/>
              <a:t>Ситуации, связанные с отношением к природе</a:t>
            </a:r>
            <a:r>
              <a:rPr lang="ru-RU" i="1" dirty="0"/>
              <a:t>: (бережливость, охрана окружающей среды)</a:t>
            </a:r>
            <a:endParaRPr lang="ru-RU" dirty="0"/>
          </a:p>
          <a:p>
            <a:r>
              <a:rPr lang="ru-RU" i="1" dirty="0"/>
              <a:t>  </a:t>
            </a:r>
            <a:r>
              <a:rPr lang="ru-RU" b="1" i="1" dirty="0"/>
              <a:t>Ситуации, связанные с отношением к себе</a:t>
            </a:r>
            <a:r>
              <a:rPr lang="ru-RU" i="1" dirty="0"/>
              <a:t>:</a:t>
            </a:r>
            <a:r>
              <a:rPr lang="ru-RU" dirty="0"/>
              <a:t> (самооценка, самоконтроль, самосовершенствование)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5C64C6-5162-992C-1BC5-9FD13D56D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0848"/>
            <a:ext cx="4038600" cy="40656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Виды воспитывающих ситуаций (продолжение)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/>
              <a:t>Для реализации указанных во ФГОС и ФОП ДО задач  социально-коммуникативного развития старших дошкольников (детей 6-7 лет) воспитатель детского сада может эффективно применять следующие </a:t>
            </a:r>
            <a:r>
              <a:rPr lang="ru-RU" sz="4800" b="1" dirty="0"/>
              <a:t>виды воспитывающих ситуаций:</a:t>
            </a:r>
            <a:r>
              <a:rPr lang="ru-RU" sz="4800" dirty="0"/>
              <a:t> </a:t>
            </a:r>
          </a:p>
          <a:p>
            <a:pPr>
              <a:buNone/>
            </a:pPr>
            <a:r>
              <a:rPr lang="ru-RU" sz="4800" b="1" dirty="0"/>
              <a:t>I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. Поучительные ситуации</a:t>
            </a:r>
          </a:p>
          <a:p>
            <a:pPr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: формирование позитивных образцов поведения, поддержка уверенности в себе, развитие способности оценивать поступки и выбирать социально приемлемые модели поведения.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Примеры использования:</a:t>
            </a: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Рассказывание сказок и рассказов, где герои демонстрируют положительные качества (смелость, честность, уважение к окружающим).</a:t>
            </a: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Чтение художественной литературы с последующим обсуждением поступков персонажей и мотивов их поведения («Почему Колобок убежал от бабушки?»).</a:t>
            </a: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Просмотр мультфильмов, содержащих важные нравственные уроки (например, мультфильм «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горе»).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87BF51-2ACE-FD8A-8853-052B9A3F7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2896"/>
            <a:ext cx="4114060" cy="3168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воспитывающих ситуаций (продолжение)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sz="3800" b="1" dirty="0"/>
              <a:t>II. Проблемные ситуации</a:t>
            </a:r>
            <a:endParaRPr lang="ru-RU" sz="3800" dirty="0"/>
          </a:p>
          <a:p>
            <a:pPr>
              <a:buNone/>
            </a:pPr>
            <a:r>
              <a:rPr lang="ru-RU" dirty="0"/>
              <a:t> </a:t>
            </a:r>
            <a:r>
              <a:rPr lang="ru-RU" b="1" dirty="0"/>
              <a:t>Цель</a:t>
            </a:r>
            <a:r>
              <a:rPr lang="ru-RU" dirty="0"/>
              <a:t>: развитие критического мышления, обучение осознанному выбору действий, обогащение опыта взаимодействия со сверстниками.</a:t>
            </a:r>
          </a:p>
          <a:p>
            <a:pPr>
              <a:buNone/>
            </a:pPr>
            <a:r>
              <a:rPr lang="ru-RU" b="1" dirty="0"/>
              <a:t>Примеры использования: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pPr>
              <a:buNone/>
            </a:pPr>
            <a:r>
              <a:rPr lang="ru-RU" dirty="0"/>
              <a:t>- Создание игровых заданий, в ходе которых ребенок сталкивается с необходимостью выбора оптимального решения (например, выбрать игрушку, которая понравится другу).</a:t>
            </a:r>
          </a:p>
          <a:p>
            <a:pPr>
              <a:buNone/>
            </a:pPr>
            <a:r>
              <a:rPr lang="ru-RU" dirty="0"/>
              <a:t>- Проведение занятий, направленных на освоение новых форм сотрудничества (совместное строительство конструктора).</a:t>
            </a:r>
          </a:p>
          <a:p>
            <a:pPr>
              <a:buNone/>
            </a:pPr>
            <a:r>
              <a:rPr lang="ru-RU" dirty="0"/>
              <a:t>- Постановка вопросов, провоцирующих дискуссию («Что бы ты сделал, если увидел, что твой друг плачет?»).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74A2DA-8DD2-B873-12AA-57EF25014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5203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воспитывающих ситуаций (продолжение)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6336704" cy="820688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Докладчик : Макарова Т.Е. ,к.п.н., доцент, Почетный работник ВПО РФ, научный консультант проекта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6005218" cy="33695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/>
              <a:t>Региональный семинар</a:t>
            </a:r>
            <a:br>
              <a:rPr lang="ru-RU" sz="2400" dirty="0"/>
            </a:br>
            <a:r>
              <a:rPr lang="ru-RU" sz="2400" b="1" dirty="0"/>
              <a:t> Тема:</a:t>
            </a:r>
            <a:r>
              <a:rPr lang="ru-RU" sz="2400" dirty="0"/>
              <a:t> «Воспитывающие ситуации в ДОО как средство социально-коммуникативного развития старших дошкольников»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191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/>
              <a:t> III. Экспериментально-игровые ситуации</a:t>
            </a:r>
            <a:endParaRPr lang="ru-RU" sz="3800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Цель: </a:t>
            </a:r>
            <a:r>
              <a:rPr lang="ru-RU" dirty="0"/>
              <a:t>обучение пониманию эмоций и чувств других, развитие </a:t>
            </a:r>
            <a:r>
              <a:rPr lang="ru-RU" dirty="0" err="1"/>
              <a:t>эмпатии</a:t>
            </a:r>
            <a:r>
              <a:rPr lang="ru-RU" dirty="0"/>
              <a:t>, улучшение коммуникативных навыков, укрепление дружеских связей.</a:t>
            </a:r>
          </a:p>
          <a:p>
            <a:endParaRPr lang="ru-RU" dirty="0"/>
          </a:p>
          <a:p>
            <a:pPr>
              <a:buNone/>
            </a:pPr>
            <a:r>
              <a:rPr lang="ru-RU" b="1" dirty="0"/>
              <a:t>Примеры использования: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- Организация ролевых игр, позволяющих ребенку примерять разные социальные роли (игра «Дочки-матери», «Магазин игрушек»).</a:t>
            </a:r>
          </a:p>
          <a:p>
            <a:pPr>
              <a:buNone/>
            </a:pPr>
            <a:r>
              <a:rPr lang="ru-RU" dirty="0"/>
              <a:t>- Проведение исследовательских проектов («Посмотри, как ведет себя котенок, когда ему грустно»).</a:t>
            </a:r>
          </a:p>
          <a:p>
            <a:pPr>
              <a:buNone/>
            </a:pPr>
            <a:r>
              <a:rPr lang="ru-RU" dirty="0"/>
              <a:t>- Использование творческих заданий, требующих совместной работы («Давайте нарисуем картину вместе!»).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воспитывающих ситуаций (продолжение)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D653F99-31FC-9C85-B54A-4FA7723942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19263"/>
            <a:ext cx="2757176" cy="44069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b="1" dirty="0"/>
              <a:t>IV. Оперативно-реактивные ситуации</a:t>
            </a:r>
            <a:endParaRPr lang="ru-RU" sz="3300" dirty="0"/>
          </a:p>
          <a:p>
            <a:pPr>
              <a:buNone/>
            </a:pPr>
            <a:r>
              <a:rPr lang="ru-RU" b="1" dirty="0"/>
              <a:t>Цель</a:t>
            </a:r>
            <a:r>
              <a:rPr lang="ru-RU" dirty="0"/>
              <a:t>: воспитание привычных культурных норм поведения, закрепление этических норм, формирование умения сотрудничать и взаимодействовать в коллективе.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b="1" dirty="0"/>
              <a:t>Примеры использования:</a:t>
            </a:r>
            <a:endParaRPr lang="ru-RU" dirty="0"/>
          </a:p>
          <a:p>
            <a:pPr>
              <a:buNone/>
            </a:pPr>
            <a:r>
              <a:rPr lang="ru-RU" dirty="0"/>
              <a:t>- Поддержка инициативы детей в организации мероприятий («Вы хотите провести конкурс рисунков? Давайте организуем его вместе!»).</a:t>
            </a:r>
          </a:p>
          <a:p>
            <a:pPr>
              <a:buNone/>
            </a:pPr>
            <a:r>
              <a:rPr lang="ru-RU" dirty="0"/>
              <a:t>- Подведение итогов дня, выделение лучших моментов («Сегодня мы сделали много интересного. Что вам больше всего запомнилось?»).</a:t>
            </a:r>
          </a:p>
          <a:p>
            <a:pPr>
              <a:buNone/>
            </a:pPr>
            <a:r>
              <a:rPr lang="ru-RU" dirty="0"/>
              <a:t>- Совместное выполнение простых обязанностей («Давай уберемся в группе и подготовимся к приходу гостей»).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9FBB08-2608-F15A-49E3-A56AEAB14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04864"/>
            <a:ext cx="4038600" cy="32323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воспитывающих ситуаций (продолжение)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V. Эмоционально-экспрессивные ситуации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расширение эмоционального опыта, понимание собственных переживаний и эмоций окружающих, воспитание уважения к чувствам других.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Примеры использования: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Организованные праздники и утренники, позволяющие выразить радость и гордость («Вот какой замечательный концерт получился!»).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Игры-драматизации, помогающие выразить эмоции и научиться контролировать поведение («Представьте, что вы потеряли любимую игрушку... Как вы будете искать её?»).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Обсуждение эмоциональных состояний героев произведений («Как ты думаешь, почему герой поступил именно так?»).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Таким образом, использование перечисленных воспитывающих ситуаций позволяет воспитателю обеспечить эффективное достижение поставленных задач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иФедерального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образовательного стандарта дошкольного образования (ФОП ДО).</a:t>
            </a:r>
          </a:p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2191B2-930A-D4A1-3FEB-BCC3B0F305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воспитывающих ситуаций (продолжение)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Воспитывающая ситуация</a:t>
            </a:r>
            <a:r>
              <a:rPr lang="ru-RU" dirty="0"/>
              <a:t> 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Предполагает целенаправленное </a:t>
            </a:r>
            <a:r>
              <a:rPr lang="ru-RU" b="1" i="1" dirty="0"/>
              <a:t>создание особой обстановки, </a:t>
            </a:r>
            <a:r>
              <a:rPr lang="ru-RU" dirty="0"/>
              <a:t>призванной вовлечь ребенка в активный процесс познания и переосмысления своих взглядов, мотиваций и поступков.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Воспитательная ситуация</a:t>
            </a:r>
            <a:r>
              <a:rPr lang="ru-RU" dirty="0"/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описывает общие факторы и обстоятельства, </a:t>
            </a:r>
            <a:r>
              <a:rPr lang="ru-RU" dirty="0"/>
              <a:t>которые оказывают влияние на ребенка, независимо от уровня его сознательного восприятия и личной инициативы.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Различия « Воспитывающая ситуация» и «воспитательная ситуация»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85926"/>
            <a:ext cx="8407893" cy="44074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1.Возрастные особенности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 учитывать стадию когнитивного и социального развития ребенка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2.Индивидуальные потребности и возможности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учитывать индивидуальные предпочтения, склонности и таланты ребенка. Одни ученики предпочитают интеллектуально-творческие задачи, другим важно почувствовать успех в физической активности или социальном взаимодействии.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3.Контекст образовательного процесса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Каждая ДОО  имеет свою специфику, среду и ОО программы. Выбор ситуации должен соответствовать общим целям и ценностям образовательного учреждения.</a:t>
            </a: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4.Возможности ресурсов и инфраструктуры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Учитываются доступные материальные и человеческие ресурсы, которые обеспечивают реализацию выбранной ситуации. Например, наличие помещения, оборудование, квалифицированные педагоги.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5.Социальные установки семьи и окружения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играют важную роль в развитии ребенка, поэтому желательно согласовывать выбранные воспитывающие ситуации с семейными ценностями и убеждениями.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6.Цели и задачи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цель должна определить выбор вида  ситуации.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целью является развитие творческих способностей, выбираются проблемные ситуации, если задачей становится улучшение социальных навыков, предпочтительны диалоговые и кооперативные ситуации.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500042"/>
            <a:ext cx="8381260" cy="1054394"/>
          </a:xfrm>
        </p:spPr>
        <p:txBody>
          <a:bodyPr/>
          <a:lstStyle/>
          <a:p>
            <a:r>
              <a:rPr lang="ru-RU" sz="2800" b="1" dirty="0"/>
              <a:t>Критерии выбора подходящей воспитывающей ситуации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УМК «Ларец мудрых решений» включает в себя: </a:t>
            </a:r>
          </a:p>
          <a:p>
            <a:endParaRPr lang="ru-RU" dirty="0"/>
          </a:p>
          <a:p>
            <a:pPr marL="502920" indent="-457200">
              <a:buAutoNum type="arabicPeriod"/>
            </a:pPr>
            <a:r>
              <a:rPr lang="ru-RU" b="1" i="1" dirty="0"/>
              <a:t>Сборник воспитывающих ситуаций для педагогов и родителей детей 6-7лет в 4-х частях.</a:t>
            </a:r>
          </a:p>
          <a:p>
            <a:pPr marL="502920" indent="-457200">
              <a:buFont typeface="Wingdings 2" pitchFamily="18" charset="2"/>
              <a:buAutoNum type="arabicPeriod"/>
            </a:pPr>
            <a:r>
              <a:rPr lang="ru-RU" dirty="0"/>
              <a:t>Авторскую дополнительную </a:t>
            </a:r>
            <a:r>
              <a:rPr lang="ru-RU" dirty="0" err="1"/>
              <a:t>общеразвивающую</a:t>
            </a:r>
            <a:r>
              <a:rPr lang="ru-RU" dirty="0"/>
              <a:t> программу:</a:t>
            </a:r>
            <a:r>
              <a:rPr lang="ru-RU" b="1" dirty="0"/>
              <a:t> «Ларец дружбы: учимся добру и взаимопомощи» Срок реализации 1 год.36ч.</a:t>
            </a:r>
          </a:p>
          <a:p>
            <a:pPr marL="502920" indent="-457200">
              <a:buFont typeface="Wingdings 2" pitchFamily="18" charset="2"/>
              <a:buAutoNum type="arabicPeriod"/>
            </a:pPr>
            <a:r>
              <a:rPr lang="ru-RU" dirty="0"/>
              <a:t>Методические  разработки занятий к авторской  дополнительной </a:t>
            </a:r>
            <a:r>
              <a:rPr lang="ru-RU" dirty="0" err="1"/>
              <a:t>общеразвивающей</a:t>
            </a:r>
            <a:r>
              <a:rPr lang="ru-RU" dirty="0"/>
              <a:t> программе "Ларец дружбы: учимся добру и взаимопомощи"/Авт.-сост. Т.Е.Макарова. Самара,2025 .  - 92с.</a:t>
            </a:r>
            <a:endParaRPr lang="ru-RU" b="1" dirty="0"/>
          </a:p>
          <a:p>
            <a:pPr marL="502920" indent="-457200">
              <a:buFont typeface="Wingdings 2" pitchFamily="18" charset="2"/>
              <a:buAutoNum type="arabicPeriod"/>
            </a:pPr>
            <a:endParaRPr lang="ru-RU" dirty="0"/>
          </a:p>
          <a:p>
            <a:pPr marL="50292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 УМК «Ларец мудрых решений»: </a:t>
            </a:r>
            <a:r>
              <a:rPr lang="ru-RU" sz="2000" b="1" i="1" dirty="0"/>
              <a:t>Сборник воспитывающих ситуаций для педагогов и родителей детей 6-7лет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"Ларец мудрых решений": Сборник воспитывающих ситуаций для педагогов и родителей детей 6-7 лет.</a:t>
            </a:r>
          </a:p>
          <a:p>
            <a:pPr>
              <a:buNone/>
            </a:pPr>
            <a:r>
              <a:rPr lang="ru-RU" dirty="0"/>
              <a:t> Автор: Макарова Т.Е., к.п.н., доцент, Почетный работник ВПО ФР, научный консультант проекта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Обзор сборника"Ларец мудрых решений"</a:t>
            </a:r>
            <a:endParaRPr lang="ru-RU" dirty="0"/>
          </a:p>
        </p:txBody>
      </p:sp>
      <p:pic>
        <p:nvPicPr>
          <p:cNvPr id="5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1857388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s://cdn.qwenlm.ai/output/f7491368-e7e8-4264-83b4-ddcd98f6ecd8/t2i/2c6e8c7e-90f0-44e9-a709-2df6ad7e54e7/0ba6dc42-8d8a-4bf8-b7d6-11f2309df896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19018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8" descr="https://cdn.qwenlm.ai/output/f7491368-e7e8-4264-83b4-ddcd98f6ecd8/t2i/8784a897-e1ab-4680-b1b8-9a06e3ce5cfa/6a68f3e4-0c15-4d2e-b31a-1e7b8c8c10a4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92880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14818"/>
            <a:ext cx="17859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_s1040"/>
          <p:cNvSpPr>
            <a:spLocks noChangeArrowheads="1"/>
          </p:cNvSpPr>
          <p:nvPr/>
        </p:nvSpPr>
        <p:spPr bwMode="auto">
          <a:xfrm>
            <a:off x="558748" y="5221536"/>
            <a:ext cx="3013120" cy="9413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FFFF"/>
                </a:solidFill>
                <a:latin typeface="Arial" charset="0"/>
              </a:rPr>
              <a:t>Часть3. </a:t>
            </a:r>
            <a:r>
              <a:rPr lang="ru-RU" sz="1400" b="1" i="1" dirty="0"/>
              <a:t>. Зеркало успеха: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i="1" dirty="0"/>
              <a:t>Видим свои сильные стороны.</a:t>
            </a:r>
            <a:endParaRPr lang="ru-RU" altLang="ru-RU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_s1038"/>
          <p:cNvSpPr>
            <a:spLocks noChangeArrowheads="1"/>
          </p:cNvSpPr>
          <p:nvPr/>
        </p:nvSpPr>
        <p:spPr bwMode="auto">
          <a:xfrm>
            <a:off x="5572133" y="333667"/>
            <a:ext cx="2903736" cy="9413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FFFF"/>
                </a:solidFill>
                <a:latin typeface="Verdana" pitchFamily="34" charset="0"/>
              </a:rPr>
              <a:t>Часть 2</a:t>
            </a:r>
            <a:r>
              <a:rPr lang="ru-RU" sz="1400" b="1" i="1" dirty="0"/>
              <a:t> Радуга согласия:</a:t>
            </a:r>
            <a:r>
              <a:rPr lang="ru-RU" sz="1400" b="1" dirty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i="1" dirty="0"/>
              <a:t>Конфликты и их разрешение</a:t>
            </a:r>
            <a:endParaRPr lang="ru-RU" altLang="ru-RU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1" name="_s1036"/>
          <p:cNvSpPr>
            <a:spLocks noChangeArrowheads="1"/>
          </p:cNvSpPr>
          <p:nvPr/>
        </p:nvSpPr>
        <p:spPr bwMode="auto">
          <a:xfrm>
            <a:off x="612402" y="2792660"/>
            <a:ext cx="7920038" cy="1068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Arial" charset="0"/>
              </a:rPr>
              <a:t>Сборник «Ларец мудрых решений»</a:t>
            </a:r>
            <a:r>
              <a:rPr lang="ru-RU" sz="2400" dirty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/>
              <a:t>Сборник воспитывающих ситуаций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/>
              <a:t>для педагогов и родителей детей 6-7 лет</a:t>
            </a:r>
            <a:endParaRPr lang="ru-RU" altLang="ru-RU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_s1037"/>
          <p:cNvSpPr>
            <a:spLocks noChangeArrowheads="1"/>
          </p:cNvSpPr>
          <p:nvPr/>
        </p:nvSpPr>
        <p:spPr bwMode="auto">
          <a:xfrm>
            <a:off x="637132" y="332656"/>
            <a:ext cx="350624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FFFF"/>
                </a:solidFill>
                <a:latin typeface="Verdana" pitchFamily="34" charset="0"/>
              </a:rPr>
              <a:t>Часть 1.</a:t>
            </a:r>
            <a:r>
              <a:rPr lang="ru-RU" sz="1400" b="1" i="1" dirty="0"/>
              <a:t> "Учимся быть друзьями: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i="1" dirty="0"/>
              <a:t>О дружбе и взаимопомощи"</a:t>
            </a:r>
            <a:endParaRPr lang="ru-RU" altLang="ru-RU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5" name="_s1042"/>
          <p:cNvSpPr>
            <a:spLocks noChangeArrowheads="1"/>
          </p:cNvSpPr>
          <p:nvPr/>
        </p:nvSpPr>
        <p:spPr bwMode="auto">
          <a:xfrm>
            <a:off x="5500694" y="5214950"/>
            <a:ext cx="3159324" cy="9509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FFFF"/>
                </a:solidFill>
                <a:latin typeface="Arial" charset="0"/>
              </a:rPr>
              <a:t>Часть 4.</a:t>
            </a:r>
            <a:r>
              <a:rPr lang="ru-RU" sz="1400" b="1" i="1" dirty="0"/>
              <a:t> .</a:t>
            </a:r>
            <a:r>
              <a:rPr lang="ru-RU" sz="1400" b="1" dirty="0"/>
              <a:t>"Зеркало души: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dirty="0"/>
              <a:t>Видим хорошее в каждом"</a:t>
            </a:r>
            <a:endParaRPr lang="ru-RU" altLang="ru-RU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auto">
          <a:xfrm rot="5400000">
            <a:off x="1116830" y="4221459"/>
            <a:ext cx="719137" cy="5762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AutoShape 27"/>
          <p:cNvSpPr>
            <a:spLocks noChangeArrowheads="1"/>
          </p:cNvSpPr>
          <p:nvPr/>
        </p:nvSpPr>
        <p:spPr bwMode="auto">
          <a:xfrm rot="5400000">
            <a:off x="7093494" y="4221460"/>
            <a:ext cx="719137" cy="5762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 rot="16200000">
            <a:off x="1116830" y="1844253"/>
            <a:ext cx="719137" cy="5762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 rot="16200000">
            <a:off x="7021486" y="1844254"/>
            <a:ext cx="719137" cy="5762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Оказать методическую помощь педагогам и родителям в организации эффективного социально-коммуникативного развития детей старшего дошкольного 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практический инструментарий для создания и использования воспитывающих ситуаций в различных видах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сборника «Ларец мудрых решений» </a:t>
            </a:r>
          </a:p>
        </p:txBody>
      </p:sp>
      <p:pic>
        <p:nvPicPr>
          <p:cNvPr id="6" name="Содержимое 7" descr="C:\Users\Makarova\Desktop\Новый сборник для дошкольников\Рис.к сборнику Часть 3\8842e9d2-a4a8-44e5-8ab3-7385adbcce54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В каждой части сборника представлено </a:t>
            </a:r>
          </a:p>
          <a:p>
            <a:r>
              <a:rPr lang="ru-RU" b="1" dirty="0"/>
              <a:t>по 10 воспитывающих ситуаций 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Каждая ситуация сопровождается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 1.Подробным описанием.</a:t>
            </a:r>
          </a:p>
          <a:p>
            <a:pPr>
              <a:buNone/>
            </a:pPr>
            <a:r>
              <a:rPr lang="ru-RU" dirty="0"/>
              <a:t>2. Вопросами для обсуждения с детьми и взрослыми.</a:t>
            </a:r>
          </a:p>
          <a:p>
            <a:pPr>
              <a:buNone/>
            </a:pPr>
            <a:r>
              <a:rPr lang="ru-RU" dirty="0"/>
              <a:t>3.Различными вариантами развития событий с анализом их последствий.</a:t>
            </a:r>
          </a:p>
          <a:p>
            <a:pPr>
              <a:buNone/>
            </a:pPr>
            <a:r>
              <a:rPr lang="ru-RU" dirty="0"/>
              <a:t>4.Советами для воспитателей и родителей по организации обсуждения и поддержке детей.</a:t>
            </a:r>
          </a:p>
          <a:p>
            <a:pPr>
              <a:buNone/>
            </a:pPr>
            <a:r>
              <a:rPr lang="ru-RU" b="1" dirty="0"/>
              <a:t>А также к каждой воспитывающей ситуации  подготовлен подраздел:</a:t>
            </a:r>
          </a:p>
          <a:p>
            <a:pPr>
              <a:buNone/>
            </a:pPr>
            <a:r>
              <a:rPr lang="ru-RU" b="1" dirty="0"/>
              <a:t>В методическую копилку воспитателя.</a:t>
            </a:r>
          </a:p>
          <a:p>
            <a:pPr>
              <a:buNone/>
            </a:pPr>
            <a:r>
              <a:rPr lang="ru-RU" dirty="0"/>
              <a:t>В него включены 5игр и 5 упражнений, позволяющих воспитателю обогатить свою методическую копилку и закрепить формируемое качество и т.п.</a:t>
            </a: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597" y="1722438"/>
            <a:ext cx="8258204" cy="639762"/>
          </a:xfrm>
        </p:spPr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и содержание  каждой части сборника</a:t>
            </a:r>
          </a:p>
        </p:txBody>
      </p:sp>
      <p:pic>
        <p:nvPicPr>
          <p:cNvPr id="10" name="Содержимое 9" descr="C:\Users\Makarova\Desktop\Новый сборник для дошкольников\Рис с сборникусЧасть4\cc8bf4f0-78dd-4b39-ab10-9fe2866c80af.pn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35163"/>
            <a:ext cx="40417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18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Место проведения:</a:t>
            </a:r>
            <a:r>
              <a:rPr lang="ru-RU" dirty="0"/>
              <a:t> СП «детский сад «Берёзка» ГБОУ СОШ № 1 п.г.т. Безенчук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Дата :</a:t>
            </a:r>
            <a:r>
              <a:rPr lang="ru-RU" dirty="0"/>
              <a:t> 30.10.2025г. </a:t>
            </a:r>
          </a:p>
          <a:p>
            <a:pPr>
              <a:buNone/>
            </a:pPr>
            <a:r>
              <a:rPr lang="ru-RU" b="1" dirty="0"/>
              <a:t>Цель</a:t>
            </a:r>
            <a:r>
              <a:rPr lang="ru-RU" dirty="0"/>
              <a:t>: повышение компетентности педагогов ДОО в использовании воспитывающих ситуаций как эффективного инструмента социально-коммуникативного развития старших дошкольников, опираясь на опыт и материалы, представленные в пособии "Ларец мудрых решений".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Целевая аудитория</a:t>
            </a:r>
            <a:r>
              <a:rPr lang="ru-RU" dirty="0"/>
              <a:t>: педагоги ДОО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Продолжительность</a:t>
            </a:r>
            <a:r>
              <a:rPr lang="ru-RU" dirty="0"/>
              <a:t>: 3 часа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Региональный семинар</a:t>
            </a:r>
            <a:br>
              <a:rPr lang="ru-RU" sz="1800" dirty="0"/>
            </a:br>
            <a:r>
              <a:rPr lang="ru-RU" sz="1800" b="1" dirty="0"/>
              <a:t> Тема:</a:t>
            </a:r>
            <a:r>
              <a:rPr lang="ru-RU" sz="1800" dirty="0"/>
              <a:t> «Воспитывающие ситуации в ДОО как средство социально-коммуникативного развития старших дошкольников»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и содержание  каждой части сборника (продолжение)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/>
              <a:t>    В каждой воспитывающей ситуации предусмотрен подраздел: </a:t>
            </a:r>
          </a:p>
          <a:p>
            <a:pPr>
              <a:buNone/>
            </a:pPr>
            <a:r>
              <a:rPr lang="ru-RU" b="1" i="1" dirty="0"/>
              <a:t>  Воспитателю для заметок: </a:t>
            </a:r>
            <a:endParaRPr lang="ru-RU" dirty="0"/>
          </a:p>
          <a:p>
            <a:pPr>
              <a:buNone/>
            </a:pPr>
            <a:r>
              <a:rPr lang="ru-RU" i="1" dirty="0"/>
              <a:t>Рефлексия для себя: </a:t>
            </a:r>
            <a:r>
              <a:rPr lang="ru-RU" dirty="0"/>
              <a:t>Какие мои собственные убеждения и ценности</a:t>
            </a:r>
          </a:p>
          <a:p>
            <a:pPr>
              <a:buNone/>
            </a:pPr>
            <a:r>
              <a:rPr lang="ru-RU" dirty="0"/>
              <a:t> проявились в этой ситуации, работая с этой группой детей?</a:t>
            </a:r>
          </a:p>
          <a:p>
            <a:pPr>
              <a:buNone/>
            </a:pPr>
            <a:r>
              <a:rPr lang="ru-RU" dirty="0"/>
              <a:t>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b="1" i="1" dirty="0"/>
              <a:t>Что удивило в детях</a:t>
            </a:r>
            <a:r>
              <a:rPr lang="ru-RU" i="1" dirty="0"/>
              <a:t>: </a:t>
            </a:r>
            <a:r>
              <a:rPr lang="ru-RU" dirty="0"/>
              <a:t>Какие вопросы или ответы детей показались вам наиболее важными/интересными? Что было общего в их реакциях? Что различалось? Почему?</a:t>
            </a:r>
          </a:p>
          <a:p>
            <a:pPr>
              <a:buNone/>
            </a:pPr>
            <a:r>
              <a:rPr lang="ru-RU" dirty="0"/>
              <a:t>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b="1" i="1" dirty="0"/>
              <a:t>Практика: </a:t>
            </a:r>
            <a:r>
              <a:rPr lang="ru-RU" dirty="0"/>
              <a:t>Как я могу использовать эту ситуацию в дальнейшей работе с этими детьми и другими группами? Какие стратегии оказались наиболее эффективными? Какие методы требуют корректировки?</a:t>
            </a:r>
          </a:p>
          <a:p>
            <a:pPr>
              <a:buNone/>
            </a:pPr>
            <a:r>
              <a:rPr lang="ru-RU" dirty="0"/>
              <a:t>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b="1" i="1" dirty="0"/>
              <a:t>Ресурсы: </a:t>
            </a:r>
            <a:r>
              <a:rPr lang="ru-RU" dirty="0"/>
              <a:t>Какие книги, игры или упражнения помогут мне продолжить обсуждение этой темы с детьми? Как адаптировать эти ресурсы для разных возрастных групп и индивидуальных потребностей?</a:t>
            </a:r>
          </a:p>
          <a:p>
            <a:pPr>
              <a:buNone/>
            </a:pPr>
            <a:r>
              <a:rPr lang="ru-RU" dirty="0"/>
              <a:t>_________________________________________________________________</a:t>
            </a:r>
          </a:p>
        </p:txBody>
      </p:sp>
      <p:pic>
        <p:nvPicPr>
          <p:cNvPr id="15" name="Рисунок 14" descr="C:\Users\User\Downloads\Telegram Desktop\sticker (8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64305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структуре и содержании каждой части сборника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29" y="2143117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ситуаций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Ситуация1. "Новый ребенок в группе"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2."Потерянная машинка"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3."Сложная поделка"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4."Болезнь друга"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Ситуация 5."Сломанная игрушка"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6. "Забытая вещь для игры"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Ситуация7. "Трудное задание"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8. "Общая тайна"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9. "Помощь у ворот детского сада"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10."Ссора из-за игрушки"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Часть 1</a:t>
            </a:r>
            <a:r>
              <a:rPr lang="ru-RU" altLang="ru-RU" sz="28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ru-RU" sz="2800" b="1" i="1" dirty="0"/>
              <a:t> "Учимся быть друзьями: </a:t>
            </a:r>
            <a:br>
              <a:rPr lang="ru-RU" sz="2800" b="1" i="1" dirty="0"/>
            </a:br>
            <a:r>
              <a:rPr lang="ru-RU" sz="2800" b="1" i="1" dirty="0"/>
              <a:t>О дружбе и взаимопомощи"</a:t>
            </a:r>
            <a:br>
              <a:rPr lang="ru-RU" altLang="ru-RU" sz="2800" dirty="0">
                <a:solidFill>
                  <a:srgbClr val="FFFFFF"/>
                </a:solidFill>
                <a:latin typeface="Verdana" pitchFamily="34" charset="0"/>
              </a:rPr>
            </a:b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" y="2438400"/>
            <a:ext cx="36877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Перечень ситуаций: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Ситуация 1. "Потерянный динозаврик: кто виноват в пропаже?" </a:t>
            </a:r>
          </a:p>
          <a:p>
            <a:pPr>
              <a:buNone/>
            </a:pPr>
            <a:r>
              <a:rPr lang="ru-RU" dirty="0"/>
              <a:t>Ситуация  2. "Нечестная очередь на горку: что делать?" </a:t>
            </a:r>
          </a:p>
          <a:p>
            <a:pPr>
              <a:buNone/>
            </a:pPr>
            <a:r>
              <a:rPr lang="ru-RU" dirty="0"/>
              <a:t>Ситуация  3. "Секрет о любимой конфете: обида или недоразумение?" </a:t>
            </a:r>
          </a:p>
          <a:p>
            <a:pPr>
              <a:buNone/>
            </a:pPr>
            <a:r>
              <a:rPr lang="ru-RU" dirty="0"/>
              <a:t>Ситуация  4. "Строим башню вместе: кто будет главным строителем?" </a:t>
            </a:r>
          </a:p>
          <a:p>
            <a:pPr>
              <a:buNone/>
            </a:pPr>
            <a:r>
              <a:rPr lang="ru-RU" dirty="0"/>
              <a:t>Ситуация 5. "Дразнилка "Толстячок": как остановить обидчика?" </a:t>
            </a:r>
          </a:p>
          <a:p>
            <a:pPr>
              <a:buNone/>
            </a:pPr>
            <a:r>
              <a:rPr lang="ru-RU" dirty="0"/>
              <a:t>Ситуация 6. "Порванный рисунок: Вася сказал, что это не он?"</a:t>
            </a:r>
          </a:p>
          <a:p>
            <a:pPr>
              <a:buNone/>
            </a:pPr>
            <a:r>
              <a:rPr lang="ru-RU" dirty="0"/>
              <a:t>Ситуация 7. "Рисуем общий плакат: как выбрать, что рисовать?" </a:t>
            </a:r>
          </a:p>
          <a:p>
            <a:pPr>
              <a:buNone/>
            </a:pPr>
            <a:r>
              <a:rPr lang="ru-RU" dirty="0"/>
              <a:t>Ситуация 8. "Не слышу, что ты говоришь: как правильно попросить повторить?" </a:t>
            </a:r>
          </a:p>
          <a:p>
            <a:pPr>
              <a:buNone/>
            </a:pPr>
            <a:r>
              <a:rPr lang="ru-RU" dirty="0"/>
              <a:t>Ситуация 9. "Маша всегда играет с Катей, а я хочу тоже!": </a:t>
            </a:r>
          </a:p>
          <a:p>
            <a:pPr>
              <a:buNone/>
            </a:pPr>
            <a:r>
              <a:rPr lang="ru-RU" dirty="0"/>
              <a:t>Ситуация 10. "Во что поиграть? Куклы или машинки?"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altLang="ru-RU" sz="2800" dirty="0">
                <a:solidFill>
                  <a:srgbClr val="FFFFFF"/>
                </a:solidFill>
                <a:latin typeface="Verdana" pitchFamily="34" charset="0"/>
              </a:rPr>
              <a:t>Часть 2</a:t>
            </a:r>
            <a:r>
              <a:rPr lang="ru-RU" altLang="ru-RU" sz="2800" b="1" i="1" dirty="0"/>
              <a:t>. «</a:t>
            </a:r>
            <a:r>
              <a:rPr lang="ru-RU" sz="2800" b="1" i="1" dirty="0"/>
              <a:t>Радуга согласия: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sz="2800" b="1" i="1" dirty="0"/>
              <a:t>Конфликты и их разрешение»</a:t>
            </a:r>
            <a:br>
              <a:rPr lang="ru-RU" altLang="ru-RU" sz="2800" dirty="0">
                <a:solidFill>
                  <a:srgbClr val="FFFFFF"/>
                </a:solidFill>
                <a:latin typeface="Verdana" pitchFamily="34" charset="0"/>
              </a:rPr>
            </a:br>
            <a:endParaRPr lang="ru-RU" sz="2800" dirty="0"/>
          </a:p>
        </p:txBody>
      </p:sp>
      <p:pic>
        <p:nvPicPr>
          <p:cNvPr id="9" name="Содержимое 8" descr="https://cdn.qwenlm.ai/output/f7491368-e7e8-4264-83b4-ddcd98f6ecd8/t2i/8784a897-e1ab-4680-b1b8-9a06e3ce5cfa/6a68f3e4-0c15-4d2e-b31a-1e7b8c8c10a4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" y="2438400"/>
            <a:ext cx="36877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Перечень ситуаций: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Ситуация 1. "Бабочка, которая не хотела летать"</a:t>
            </a:r>
          </a:p>
          <a:p>
            <a:pPr>
              <a:buNone/>
            </a:pPr>
            <a:r>
              <a:rPr lang="ru-RU" dirty="0"/>
              <a:t>Ситуация 2."Рецепт смелости от профессора Вовы"</a:t>
            </a:r>
          </a:p>
          <a:p>
            <a:pPr>
              <a:buNone/>
            </a:pPr>
            <a:r>
              <a:rPr lang="ru-RU" dirty="0"/>
              <a:t>Ситуация 3. "Секрет уверенного голоса"</a:t>
            </a:r>
          </a:p>
          <a:p>
            <a:pPr>
              <a:buNone/>
            </a:pPr>
            <a:r>
              <a:rPr lang="ru-RU" dirty="0"/>
              <a:t>Ситуация 4. "Волшебный ключик к дружбе"</a:t>
            </a:r>
          </a:p>
          <a:p>
            <a:pPr>
              <a:buNone/>
            </a:pPr>
            <a:r>
              <a:rPr lang="ru-RU" dirty="0"/>
              <a:t>Ситуация 5. "Большие гонки Саши"</a:t>
            </a:r>
          </a:p>
          <a:p>
            <a:pPr>
              <a:buNone/>
            </a:pPr>
            <a:r>
              <a:rPr lang="ru-RU" dirty="0"/>
              <a:t>Ситуация 6. "Упрямые кубики"</a:t>
            </a:r>
          </a:p>
          <a:p>
            <a:pPr>
              <a:buNone/>
            </a:pPr>
            <a:r>
              <a:rPr lang="ru-RU" dirty="0"/>
              <a:t>Ситуация 7. "Заколдованные шнурки"</a:t>
            </a:r>
          </a:p>
          <a:p>
            <a:pPr>
              <a:buNone/>
            </a:pPr>
            <a:r>
              <a:rPr lang="ru-RU" dirty="0"/>
              <a:t>Ситуация 8. "Секреты высоты"</a:t>
            </a:r>
          </a:p>
          <a:p>
            <a:pPr>
              <a:buNone/>
            </a:pPr>
            <a:r>
              <a:rPr lang="ru-RU" dirty="0"/>
              <a:t>Ситуация 9. "Секреты радуги"</a:t>
            </a:r>
          </a:p>
          <a:p>
            <a:pPr>
              <a:buNone/>
            </a:pPr>
            <a:r>
              <a:rPr lang="ru-RU" dirty="0"/>
              <a:t>Ситуация 10. "Компотный переполох"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alt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Часть3.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«Зеркало успеха: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Видим свои сильные стороны»</a:t>
            </a:r>
            <a:br>
              <a:rPr lang="ru-RU" alt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cdn.qwenlm.ai/output/f7491368-e7e8-4264-83b4-ddcd98f6ecd8/t2i/2c6e8c7e-90f0-44e9-a709-2df6ad7e54e7/0ba6dc42-8d8a-4bf8-b7d6-11f2309df896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" y="2438400"/>
            <a:ext cx="36877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Перечень ситуаций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1. "Новенький в группе: Первый взгляд"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2. "Ссора из-за игрушки: Что скрывается за обидой?"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3. "Особенный друг: Учимся понимать и принимать"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4. "Неуклюжий художник: Поддержим талант вместе"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5. "Секрет молчаливого Миши: Как узнать его мир?"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6. "Младший братик: Помощник или помеха?"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7. "Труд няни: Спасибо за заботу!"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8. "Разные мечты: Уважение к выбору"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9. "Бабушкина сказка: Слушаем с вниманием и благодарностью"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Ситуация 10. "Обидное прозвище: Как остановить зло?"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altLang="ru-RU" sz="2800" dirty="0">
                <a:solidFill>
                  <a:srgbClr val="FFFFFF"/>
                </a:solidFill>
                <a:latin typeface="Arial" charset="0"/>
              </a:rPr>
              <a:t>Часть 4.</a:t>
            </a:r>
            <a:r>
              <a:rPr lang="ru-RU" sz="2800" b="1" i="1" dirty="0"/>
              <a:t> .</a:t>
            </a:r>
            <a:r>
              <a:rPr lang="ru-RU" sz="2800" b="1" dirty="0"/>
              <a:t>"Зеркало души: </a:t>
            </a:r>
            <a:br>
              <a:rPr lang="ru-RU" sz="2800" b="1" dirty="0"/>
            </a:br>
            <a:r>
              <a:rPr lang="ru-RU" sz="2800" b="1" dirty="0"/>
              <a:t>Видим хорошее в каждом"</a:t>
            </a:r>
            <a:br>
              <a:rPr lang="ru-RU" altLang="ru-RU" sz="2800" dirty="0">
                <a:solidFill>
                  <a:srgbClr val="FFFFFF"/>
                </a:solidFill>
                <a:latin typeface="Arial" charset="0"/>
              </a:rPr>
            </a:br>
            <a:endParaRPr lang="ru-RU" sz="28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" y="2438400"/>
            <a:ext cx="36877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Цель программы</a:t>
            </a:r>
            <a:r>
              <a:rPr lang="ru-RU" dirty="0"/>
              <a:t>: развитие социально-коммуникативной компетентности детей 6-7 лет посредством анализа и проживания воспитывающих ситуаций, направленных на формирование навыков дружбы, взаимопомощи, эффективного общения, конструктивного разрешения конфликтов, уверенности в себе и уважения к другим.</a:t>
            </a:r>
          </a:p>
          <a:p>
            <a:pPr>
              <a:buNone/>
            </a:pPr>
            <a:r>
              <a:rPr lang="ru-RU" b="1" dirty="0"/>
              <a:t>Задачи программы:</a:t>
            </a:r>
            <a:endParaRPr lang="ru-RU" dirty="0"/>
          </a:p>
          <a:p>
            <a:pPr>
              <a:buNone/>
            </a:pPr>
            <a:r>
              <a:rPr lang="ru-RU" dirty="0"/>
              <a:t> 1. Обогащать опыт применения разнообразных форм взаимодействия со взрослыми и сверстниками.</a:t>
            </a:r>
          </a:p>
          <a:p>
            <a:pPr>
              <a:buNone/>
            </a:pPr>
            <a:r>
              <a:rPr lang="ru-RU" dirty="0"/>
              <a:t> 2. Формировать умение распознавать свои переживания и эмоции окружающих.</a:t>
            </a:r>
          </a:p>
          <a:p>
            <a:pPr>
              <a:buNone/>
            </a:pPr>
            <a:r>
              <a:rPr lang="ru-RU" dirty="0"/>
              <a:t> 3. Развивать: способность понимать и учитывать интересы и чувства других, договариваться и дружить со сверстниками, разрешать конфликты конструктивными способами;  коммуникативные навыки; эмоциональный интеллект; творческие способности; критическое мышление, способность к анализу и оценке различных вариантов поведения.</a:t>
            </a:r>
          </a:p>
          <a:p>
            <a:pPr>
              <a:buNone/>
            </a:pPr>
            <a:r>
              <a:rPr lang="ru-RU" dirty="0"/>
              <a:t> 4. Расширять представления о нормах и правилах поведения в обществе.</a:t>
            </a:r>
          </a:p>
          <a:p>
            <a:pPr>
              <a:buNone/>
            </a:pPr>
            <a:r>
              <a:rPr lang="ru-RU" dirty="0"/>
              <a:t> 5. Поддерживать положительную самооценку ребенка, уверенность в себе.</a:t>
            </a:r>
          </a:p>
          <a:p>
            <a:pPr>
              <a:buNone/>
            </a:pPr>
            <a:r>
              <a:rPr lang="ru-RU" dirty="0"/>
              <a:t> 6. Формировать нравственные ценности.</a:t>
            </a:r>
          </a:p>
          <a:p>
            <a:pPr>
              <a:buNone/>
            </a:pPr>
            <a:r>
              <a:rPr lang="ru-RU" dirty="0"/>
              <a:t>7. Воспитывать уважение к другим людям, толерантность, умение принимать различия; привычку культурного поведения и общения с людьми.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 авторской дополнительной </a:t>
            </a:r>
            <a:r>
              <a:rPr lang="ru-RU" sz="2000" dirty="0" err="1"/>
              <a:t>общеразвивающей</a:t>
            </a:r>
            <a:r>
              <a:rPr lang="ru-RU" sz="2000" dirty="0"/>
              <a:t> программе :</a:t>
            </a:r>
            <a:r>
              <a:rPr lang="ru-RU" sz="2000" b="1" dirty="0"/>
              <a:t> «Ларец дружбы: учимся добру и взаимопомощи» </a:t>
            </a:r>
            <a:endParaRPr lang="ru-RU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Структура учебного плана </a:t>
            </a:r>
          </a:p>
          <a:p>
            <a:pPr>
              <a:buNone/>
            </a:pPr>
            <a:r>
              <a:rPr lang="ru-RU" b="1" dirty="0"/>
              <a:t>Вводное занятие: "Добро пожаловать в Ларец дружбы!« -2ч.</a:t>
            </a:r>
          </a:p>
          <a:p>
            <a:pPr>
              <a:buNone/>
            </a:pPr>
            <a:r>
              <a:rPr lang="ru-RU" b="1" dirty="0"/>
              <a:t> Блок 1: "Дружба и взаимопомощь"("Шкатулка дружбы")-8ч.</a:t>
            </a:r>
          </a:p>
          <a:p>
            <a:pPr>
              <a:buNone/>
            </a:pPr>
            <a:r>
              <a:rPr lang="ru-RU" b="1" dirty="0"/>
              <a:t>Блок 2: "Конфликты и их разрешение"("Мастерская мира")-8ч.</a:t>
            </a:r>
          </a:p>
          <a:p>
            <a:pPr>
              <a:buNone/>
            </a:pPr>
            <a:r>
              <a:rPr lang="ru-RU" b="1" dirty="0"/>
              <a:t>Блок 3: "Уверенность в себе и самооценка"</a:t>
            </a:r>
            <a:endParaRPr lang="ru-RU" dirty="0"/>
          </a:p>
          <a:p>
            <a:pPr>
              <a:buNone/>
            </a:pPr>
            <a:r>
              <a:rPr lang="ru-RU" b="1" dirty="0"/>
              <a:t>( "Зеркало уверенности") -8ч.</a:t>
            </a:r>
          </a:p>
          <a:p>
            <a:pPr>
              <a:buNone/>
            </a:pPr>
            <a:r>
              <a:rPr lang="ru-RU" b="1" dirty="0"/>
              <a:t>Блок 4: "Уважение к другим"("Палитра уважения")-8ч.</a:t>
            </a:r>
          </a:p>
          <a:p>
            <a:pPr>
              <a:buNone/>
            </a:pPr>
            <a:r>
              <a:rPr lang="ru-RU" b="1" dirty="0"/>
              <a:t>Итоговое занятие: Праздник дружбы: Организация праздничного мероприятия с играми, конкурсами, песнями и танцами, посвященными дружбе и взаимопомощи – 2ч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Об авторской дополнительной </a:t>
            </a:r>
            <a:r>
              <a:rPr lang="ru-RU" sz="1800" dirty="0" err="1"/>
              <a:t>общеразвивающей</a:t>
            </a:r>
            <a:r>
              <a:rPr lang="ru-RU" sz="1800" dirty="0"/>
              <a:t> программе :</a:t>
            </a:r>
            <a:r>
              <a:rPr lang="ru-RU" sz="1800" b="1" dirty="0"/>
              <a:t> «Ларец дружбы: учимся добру и взаимопомощи» </a:t>
            </a:r>
            <a:endParaRPr lang="ru-RU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Цель методических рекомендаций: </a:t>
            </a:r>
          </a:p>
          <a:p>
            <a:r>
              <a:rPr lang="ru-RU" b="1" dirty="0"/>
              <a:t>о</a:t>
            </a:r>
            <a:r>
              <a:rPr lang="ru-RU" dirty="0"/>
              <a:t>казать методическую помощь воспитателям в планировании и проведении занятий по программе "Ларец дружбы: учимся добру и взаимопомощи".</a:t>
            </a:r>
          </a:p>
          <a:p>
            <a:r>
              <a:rPr lang="ru-RU" dirty="0"/>
              <a:t>Обеспечить эффективное использование материалов программы для достижения поставленных целей и задач.</a:t>
            </a:r>
          </a:p>
          <a:p>
            <a:pPr>
              <a:buNone/>
            </a:pPr>
            <a:r>
              <a:rPr lang="ru-RU" b="1" dirty="0"/>
              <a:t>Содержание</a:t>
            </a:r>
            <a:endParaRPr lang="ru-RU" dirty="0"/>
          </a:p>
          <a:p>
            <a:pPr>
              <a:buNone/>
            </a:pPr>
            <a:r>
              <a:rPr lang="ru-RU" b="1" dirty="0"/>
              <a:t>Введение</a:t>
            </a:r>
            <a:endParaRPr lang="ru-RU" dirty="0"/>
          </a:p>
          <a:p>
            <a:pPr>
              <a:buNone/>
            </a:pPr>
            <a:r>
              <a:rPr lang="ru-RU" b="1" dirty="0"/>
              <a:t>1. Общие положения программы "Ларец дружбы: учимся добру и взаимопомощи"…………………………………………………………………</a:t>
            </a:r>
            <a:endParaRPr lang="ru-RU" dirty="0"/>
          </a:p>
          <a:p>
            <a:pPr>
              <a:buNone/>
            </a:pPr>
            <a:r>
              <a:rPr lang="ru-RU" b="1" dirty="0"/>
              <a:t>2. Методические разработки занятий Блок 1: "Шкатулка дружбы"......</a:t>
            </a:r>
            <a:br>
              <a:rPr lang="ru-RU" b="1" dirty="0"/>
            </a:br>
            <a:r>
              <a:rPr lang="ru-RU" dirty="0"/>
              <a:t>2.1.Методическая разработка водного занятия: "Добро пожаловать в Ларец дружбы!"…………………………………………………………………………………….</a:t>
            </a:r>
          </a:p>
          <a:p>
            <a:pPr>
              <a:buNone/>
            </a:pPr>
            <a:r>
              <a:rPr lang="ru-RU" dirty="0"/>
              <a:t>2.2. Методическая разработка занятия 1 .Тема: "Что такое дружба?"……………  </a:t>
            </a:r>
          </a:p>
          <a:p>
            <a:pPr>
              <a:buNone/>
            </a:pPr>
            <a:r>
              <a:rPr lang="ru-RU" dirty="0"/>
              <a:t>2.3. Методическая разработка занятия 2 .Тема: "Как найти друзей? "……………</a:t>
            </a:r>
          </a:p>
          <a:p>
            <a:pPr>
              <a:buNone/>
            </a:pPr>
            <a:r>
              <a:rPr lang="ru-RU" dirty="0"/>
              <a:t>2.4. Методическая разработка занятия 3 .Тема: "Как сохранить дружбу?"……….  </a:t>
            </a:r>
          </a:p>
          <a:p>
            <a:pPr>
              <a:buNone/>
            </a:pPr>
            <a:r>
              <a:rPr lang="ru-RU" dirty="0"/>
              <a:t>2.5. Методическая разработка занятия 4 .Тема: "Мы друзья» (Закрепление и обобщение)</a:t>
            </a:r>
          </a:p>
          <a:p>
            <a:pPr>
              <a:buNone/>
            </a:pPr>
            <a:r>
              <a:rPr lang="ru-RU" b="1" dirty="0"/>
              <a:t>2.6. Советы воспитателю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взаимопомощи» 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3. Методические разработки занятий Блок 2: "Мастерская мира"</a:t>
            </a:r>
            <a:endParaRPr lang="ru-RU" dirty="0"/>
          </a:p>
          <a:p>
            <a:pPr>
              <a:buNone/>
            </a:pPr>
            <a:r>
              <a:rPr lang="ru-RU" dirty="0"/>
              <a:t>3.1. Методическая разработка занятия 1 .Тема: "Что такое конфликт?"</a:t>
            </a:r>
          </a:p>
          <a:p>
            <a:pPr>
              <a:buNone/>
            </a:pPr>
            <a:r>
              <a:rPr lang="ru-RU" dirty="0"/>
              <a:t>3.2. Методическая разработка занятия 2 .Тема: "Причины конфликтов«</a:t>
            </a:r>
          </a:p>
          <a:p>
            <a:pPr>
              <a:buNone/>
            </a:pPr>
            <a:r>
              <a:rPr lang="ru-RU" dirty="0"/>
              <a:t>3.3. Методическая разработка занятия 3 .Тема: "Как выражать свои чувства, не обижая других?".</a:t>
            </a:r>
          </a:p>
          <a:p>
            <a:pPr>
              <a:buNone/>
            </a:pPr>
            <a:r>
              <a:rPr lang="ru-RU" dirty="0"/>
              <a:t>3.4. Методическая разработка занятия 4 .Тема: "Мы - миротворцы!"</a:t>
            </a:r>
          </a:p>
          <a:p>
            <a:pPr>
              <a:buNone/>
            </a:pPr>
            <a:r>
              <a:rPr lang="ru-RU" b="1" dirty="0"/>
              <a:t>3.5. Советы воспитателю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взаимопомощи» 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000" i="1" dirty="0"/>
              <a:t>План.</a:t>
            </a:r>
            <a:endParaRPr lang="ru-RU" sz="4000" dirty="0"/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Ключевые аспекты социально-коммуникативного развития старших дошкольников.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Обоснование использования воспитывающих ситуаций как эффективного метода, формы взаимодействия воспитателя и детей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Требования ФГОС ДО и ФОП ДО к социально-коммуникативному развитию детей от6до7 лет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Основные отличия, структура и  виды  воспитывающих ситуаций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Критерии выбора подходящей воспитывающей ситуации 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 структуре и содержании УМК  «Ларец мудрых решений» </a:t>
            </a:r>
          </a:p>
          <a:p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Краткая презентация "Актуальность и значение воспитывающих ситуаций в социально-коммуникативном развитии дошкольников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4. Методические разработки занятий Блок 3: "Зеркало уверенности"</a:t>
            </a:r>
            <a:endParaRPr lang="ru-RU" dirty="0"/>
          </a:p>
          <a:p>
            <a:pPr>
              <a:buNone/>
            </a:pPr>
            <a:r>
              <a:rPr lang="ru-RU" dirty="0"/>
              <a:t>4.1. Методическая разработка занятия 1 .Тема: "Кто я? Какой я? " (осознание своей индивидуальности)</a:t>
            </a:r>
          </a:p>
          <a:p>
            <a:pPr>
              <a:buNone/>
            </a:pPr>
            <a:r>
              <a:rPr lang="ru-RU" dirty="0"/>
              <a:t>4.2. Методическая разработка занятия 1 .Тема: "Мои сильные стороны«</a:t>
            </a:r>
          </a:p>
          <a:p>
            <a:pPr>
              <a:buNone/>
            </a:pPr>
            <a:r>
              <a:rPr lang="ru-RU" dirty="0"/>
              <a:t>4.3. Методическая разработка занятия 1 .Тема: "Как справиться с неудачами? "</a:t>
            </a:r>
          </a:p>
          <a:p>
            <a:pPr>
              <a:buNone/>
            </a:pPr>
            <a:r>
              <a:rPr lang="ru-RU" dirty="0"/>
              <a:t>4.4. Методическая разработка занятия 1 .Тема: "Я - уверенный в себе!" (Закрепление и обобщение)</a:t>
            </a:r>
          </a:p>
          <a:p>
            <a:pPr>
              <a:buNone/>
            </a:pPr>
            <a:r>
              <a:rPr lang="ru-RU" dirty="0"/>
              <a:t>4.5.Советы воспитателю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5. Методические разработки занятий Блок 4: "Палитра уважения"</a:t>
            </a:r>
            <a:endParaRPr lang="ru-RU" dirty="0"/>
          </a:p>
          <a:p>
            <a:pPr>
              <a:buNone/>
            </a:pPr>
            <a:r>
              <a:rPr lang="ru-RU" dirty="0"/>
              <a:t>5.1. Методическая разработка занятия 1 .Тема: " Мы все разные, но мы равны".</a:t>
            </a:r>
          </a:p>
          <a:p>
            <a:pPr>
              <a:buNone/>
            </a:pPr>
            <a:r>
              <a:rPr lang="ru-RU" dirty="0"/>
              <a:t>5.2. Методическая разработка занятия 1 .Тема: "Уважение к старшим"</a:t>
            </a:r>
          </a:p>
          <a:p>
            <a:pPr>
              <a:buNone/>
            </a:pPr>
            <a:r>
              <a:rPr lang="ru-RU" dirty="0"/>
              <a:t>5.3. Методическая разработка занятия 1 .Тема: "Уважение к труду других людей"</a:t>
            </a:r>
          </a:p>
          <a:p>
            <a:pPr>
              <a:buNone/>
            </a:pPr>
            <a:r>
              <a:rPr lang="ru-RU" dirty="0"/>
              <a:t>5.4. Методическая разработка занятия 1 .Тема: ""Мы уважаем друг друга!" (Закрепление и обобщение)"</a:t>
            </a:r>
          </a:p>
          <a:p>
            <a:pPr>
              <a:buNone/>
            </a:pPr>
            <a:r>
              <a:rPr lang="ru-RU" b="1" dirty="0"/>
              <a:t>5.5. Советы воспитателю</a:t>
            </a:r>
            <a:endParaRPr lang="ru-RU" dirty="0"/>
          </a:p>
          <a:p>
            <a:pPr>
              <a:buNone/>
            </a:pPr>
            <a:r>
              <a:rPr lang="ru-RU" b="1" dirty="0"/>
              <a:t>6.Сценарий  итогового занятия: Праздник дружбы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/>
              <a:t>Советы воспитателю </a:t>
            </a:r>
          </a:p>
          <a:p>
            <a:pPr>
              <a:buNone/>
            </a:pPr>
            <a:r>
              <a:rPr lang="ru-RU" dirty="0"/>
              <a:t>Уважаемый  коллега!</a:t>
            </a:r>
          </a:p>
          <a:p>
            <a:r>
              <a:rPr lang="ru-RU" dirty="0"/>
              <a:t>  В блоке </a:t>
            </a:r>
            <a:r>
              <a:rPr lang="ru-RU" b="1" dirty="0"/>
              <a:t>"</a:t>
            </a:r>
            <a:r>
              <a:rPr lang="ru-RU" dirty="0"/>
              <a:t>Шкатулка дружбы" мы рассмотрели основные аспекты дружбы и взаимопомощи, используя лишь несколько ситуаций  из "Ларца мудрых решений" для подробного разбора на занятиях. Однако это не означает, что остальные ситуации должны остаться без внимания.</a:t>
            </a:r>
          </a:p>
          <a:p>
            <a:r>
              <a:rPr lang="ru-RU" dirty="0"/>
              <a:t>  Предлагаем вашему вниманию несколько идей по использованию всех 10 ситуаций из "Ларца" в различных видах деятельности с детьми, родителями и коллегами.</a:t>
            </a:r>
          </a:p>
          <a:p>
            <a:r>
              <a:rPr lang="ru-RU" b="1" dirty="0"/>
              <a:t>1. С детьми:</a:t>
            </a:r>
            <a:endParaRPr lang="ru-RU" dirty="0"/>
          </a:p>
          <a:p>
            <a:r>
              <a:rPr lang="ru-RU" b="1" i="1" dirty="0"/>
              <a:t> На занятиях:</a:t>
            </a:r>
            <a:endParaRPr lang="ru-RU" dirty="0"/>
          </a:p>
          <a:p>
            <a:r>
              <a:rPr lang="ru-RU" dirty="0"/>
              <a:t>  •Используйте любую ситуацию из "Ларца", которая кажется вам наиболее актуальной и интересной для вашей группы.</a:t>
            </a:r>
          </a:p>
          <a:p>
            <a:r>
              <a:rPr lang="ru-RU" dirty="0"/>
              <a:t>  •Адаптируйте предложенные нами вопросы и задания к ситуациям под особенности ваших детей.</a:t>
            </a:r>
          </a:p>
          <a:p>
            <a:r>
              <a:rPr lang="ru-RU" dirty="0"/>
              <a:t>  •Поощряйте детей к проявлению инициативы и самостоятельности в анализе ситуаций и поиске решений.</a:t>
            </a:r>
          </a:p>
          <a:p>
            <a:r>
              <a:rPr lang="ru-RU" b="1" i="1" dirty="0"/>
              <a:t>В режимных моментах (утро, прогулка, обед, сон):</a:t>
            </a:r>
            <a:endParaRPr lang="ru-RU" dirty="0"/>
          </a:p>
          <a:p>
            <a:r>
              <a:rPr lang="ru-RU" dirty="0"/>
              <a:t>  • Обсуждайте с детьми ситуации из "Ларца", возникающие в повседневной жизни группы.</a:t>
            </a:r>
          </a:p>
          <a:p>
            <a:r>
              <a:rPr lang="ru-RU" dirty="0"/>
              <a:t>  • Используйте ситуации в качестве основы для бесед о правилах поведения и взаимоотношениях.</a:t>
            </a:r>
          </a:p>
          <a:p>
            <a:r>
              <a:rPr lang="ru-RU" dirty="0"/>
              <a:t>  • Предлагайте детям разыгрывать ситуации в ролевых играх.</a:t>
            </a:r>
          </a:p>
          <a:p>
            <a:r>
              <a:rPr lang="ru-RU" b="1" i="1" dirty="0"/>
              <a:t> В индивидуальной работе:</a:t>
            </a:r>
            <a:endParaRPr lang="ru-RU" dirty="0"/>
          </a:p>
          <a:p>
            <a:r>
              <a:rPr lang="ru-RU" dirty="0"/>
              <a:t>  •Используйте ситуации для бесед с детьми, испытывающими трудности в общении или нуждающимися в дополнительной поддержке.</a:t>
            </a:r>
          </a:p>
          <a:p>
            <a:r>
              <a:rPr lang="ru-RU" dirty="0"/>
              <a:t>  •Предлагайте детям нарисовать иллюстрации к ситуациям или написать рассказы по их мотивам.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85926"/>
            <a:ext cx="8407893" cy="44074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/>
              <a:t>Примеры использования конкретных ситуаций:</a:t>
            </a:r>
            <a:endParaRPr lang="ru-RU" dirty="0"/>
          </a:p>
          <a:p>
            <a:pPr>
              <a:buNone/>
            </a:pPr>
            <a:r>
              <a:rPr lang="ru-RU" i="1" dirty="0"/>
              <a:t>Ситуация №2 "Потерянная машинка":</a:t>
            </a:r>
            <a:r>
              <a:rPr lang="ru-RU" dirty="0"/>
              <a:t> Обсудите с детьми, как важно сочувствовать другу, потерявшему любимую игрушку. Что можно сделать, чтобы помочь другу? (Поискать вместе, предложить свою игрушку, нарисовать объявление о пропаже).</a:t>
            </a:r>
          </a:p>
          <a:p>
            <a:pPr>
              <a:buNone/>
            </a:pPr>
            <a:r>
              <a:rPr lang="ru-RU" i="1" dirty="0"/>
              <a:t>Ситуация №3 "Сложная поделка</a:t>
            </a:r>
            <a:r>
              <a:rPr lang="ru-RU" dirty="0"/>
              <a:t>": Обсудите с детьми, как важно помогать друг другу в трудных ситуациях. Как можно помочь другу, у которого не получается поделка? (Предложить свою помощь, подсказать идею, сделать часть работы вместе).</a:t>
            </a:r>
          </a:p>
          <a:p>
            <a:pPr>
              <a:buNone/>
            </a:pPr>
            <a:r>
              <a:rPr lang="ru-RU" i="1" dirty="0"/>
              <a:t>Ситуация №6 "Забытая вещь для игры":</a:t>
            </a:r>
            <a:r>
              <a:rPr lang="ru-RU" dirty="0"/>
              <a:t> Обсудите с детьми, как важно быть внимательным к потребностям других. Как можно помочь другу, который забыл дома нужную вещь для игры? (Предложить свою вещь, придумать игру, в которую можно играть без этой вещи).</a:t>
            </a:r>
          </a:p>
          <a:p>
            <a:pPr>
              <a:buNone/>
            </a:pPr>
            <a:r>
              <a:rPr lang="ru-RU" i="1" dirty="0"/>
              <a:t>Ситуация №7 "Трудное задание":</a:t>
            </a:r>
            <a:r>
              <a:rPr lang="ru-RU" dirty="0"/>
              <a:t> Обсудите с детьми, как важно поддерживать друг друга в учебе. Как можно помочь другу, которому трудно выполнить задание? (Объяснить непонятное, помочь найти информацию, похвалить за старание).</a:t>
            </a:r>
          </a:p>
          <a:p>
            <a:pPr>
              <a:buNone/>
            </a:pPr>
            <a:r>
              <a:rPr lang="ru-RU" i="1" dirty="0"/>
              <a:t>Ситуация №8 "Общая тайна":</a:t>
            </a:r>
            <a:r>
              <a:rPr lang="ru-RU" dirty="0"/>
              <a:t> Обсудите с детьми, что значит хранить секреты и почему это важно для дружбы. Предложите детям придумать правила хранения общих тайн в группе.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2. С родителями:</a:t>
            </a:r>
            <a:endParaRPr lang="ru-RU" dirty="0"/>
          </a:p>
          <a:p>
            <a:pPr>
              <a:buNone/>
            </a:pPr>
            <a:r>
              <a:rPr lang="ru-RU" b="1" i="1" dirty="0"/>
              <a:t>На родительских собраниях:</a:t>
            </a:r>
            <a:endParaRPr lang="ru-RU" dirty="0"/>
          </a:p>
          <a:p>
            <a:pPr>
              <a:buNone/>
            </a:pPr>
            <a:r>
              <a:rPr lang="ru-RU" dirty="0"/>
              <a:t>• Обсудите с родителями важность формирования у детей навыков дружбы и взаимопомощи.</a:t>
            </a:r>
          </a:p>
          <a:p>
            <a:pPr>
              <a:buNone/>
            </a:pPr>
            <a:r>
              <a:rPr lang="ru-RU" dirty="0"/>
              <a:t>•Предложите родителям проанализировать ситуации из "Ларца" и поделиться своим опытом решения подобных проблем.</a:t>
            </a:r>
          </a:p>
          <a:p>
            <a:pPr>
              <a:buNone/>
            </a:pPr>
            <a:r>
              <a:rPr lang="ru-RU" dirty="0"/>
              <a:t>•Дайте родителям рекомендации по созданию благоприятной атмосферы в семье для развития социально-коммуникативных навыков у детей.</a:t>
            </a:r>
          </a:p>
          <a:p>
            <a:pPr>
              <a:buNone/>
            </a:pPr>
            <a:r>
              <a:rPr lang="ru-RU" b="1" i="1" dirty="0"/>
              <a:t>В индивидуальных консультациях:</a:t>
            </a:r>
            <a:endParaRPr lang="ru-RU" dirty="0"/>
          </a:p>
          <a:p>
            <a:pPr>
              <a:buNone/>
            </a:pPr>
            <a:r>
              <a:rPr lang="ru-RU" dirty="0"/>
              <a:t>•Обсудите с родителями особенности взаимоотношений их ребенка с друзьями.</a:t>
            </a:r>
          </a:p>
          <a:p>
            <a:pPr>
              <a:buNone/>
            </a:pPr>
            <a:r>
              <a:rPr lang="ru-RU" dirty="0"/>
              <a:t>• Предложите родителям использовать ситуации из "Ларца" для обсуждения с ребенком сложных ситуаций и поиска решений.</a:t>
            </a:r>
          </a:p>
          <a:p>
            <a:pPr>
              <a:buNone/>
            </a:pPr>
            <a:r>
              <a:rPr lang="ru-RU" b="1" i="1" dirty="0"/>
              <a:t>На информационном стенде:</a:t>
            </a:r>
            <a:endParaRPr lang="ru-RU" dirty="0"/>
          </a:p>
          <a:p>
            <a:pPr>
              <a:buNone/>
            </a:pPr>
            <a:r>
              <a:rPr lang="ru-RU" dirty="0"/>
              <a:t>•Разместите на информационном стенде краткое описание ситуаций из "Ларца" и вопросы для обсуждения с детьми.</a:t>
            </a:r>
          </a:p>
          <a:p>
            <a:pPr>
              <a:buNone/>
            </a:pPr>
            <a:r>
              <a:rPr lang="ru-RU" dirty="0"/>
              <a:t>•Предложите родителям присылать свои истории и примеры из жизни, связанные с дружбой и взаимопомощью.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/>
              <a:t>Примеры использования конкретных ситуаций:</a:t>
            </a:r>
            <a:endParaRPr lang="ru-RU" dirty="0"/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Ситуация №1 "Новый ребенок в группе":</a:t>
            </a:r>
            <a:r>
              <a:rPr lang="ru-RU" dirty="0"/>
              <a:t> Обсудите с родителями, как помочь ребенку адаптироваться в новой группе и завести друзей. Предложите родителям поделиться своим опытом адаптации в новых коллективах.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Ситуация №4 "Болезнь друга":</a:t>
            </a:r>
            <a:r>
              <a:rPr lang="ru-RU" dirty="0"/>
              <a:t> Обсудите с родителями, как научить ребенка проявлять заботу о больном друге. Предложите родителям вместе с ребенком придумать способы поддержки заболевшего друга (написать письмо, нарисовать рисунок, позвонить).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i="1" dirty="0"/>
              <a:t>Ситуация №5 "Сломанная игрушка":</a:t>
            </a:r>
            <a:r>
              <a:rPr lang="ru-RU" dirty="0"/>
              <a:t> Обсудите с родителями, как научить ребенка правильно реагировать на ситуации, когда он случайно сломал чужую вещь. Предложите родителям поделиться своим опытом разрешения подобных конфликтов.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i="1" dirty="0"/>
              <a:t>Ситуация №9 "Помощь у ворот детского сада":</a:t>
            </a:r>
            <a:r>
              <a:rPr lang="ru-RU" dirty="0"/>
              <a:t> Обсудите с родителями, как важно помогать другим людям, особенно тем, кто нуждается в помощи. Предложите родителям поделиться своими примерами оказания помощи другим людям.</a:t>
            </a:r>
          </a:p>
          <a:p>
            <a:endParaRPr lang="ru-RU" dirty="0"/>
          </a:p>
          <a:p>
            <a:pPr>
              <a:buNone/>
            </a:pPr>
            <a:r>
              <a:rPr lang="ru-RU" i="1" dirty="0"/>
              <a:t>Ситуация №10 "Ссора из-за игрушки":</a:t>
            </a:r>
            <a:r>
              <a:rPr lang="ru-RU" dirty="0"/>
              <a:t> Обсудите с родителями, как научить ребенка разрешать конфликты мирным путем. Предложите родителям поделиться своим опытом разрешения конфликтов между детьми.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3. С коллегами:</a:t>
            </a:r>
            <a:endParaRPr lang="ru-RU" dirty="0"/>
          </a:p>
          <a:p>
            <a:pPr>
              <a:buNone/>
            </a:pPr>
            <a:r>
              <a:rPr lang="ru-RU" b="1" i="1" dirty="0"/>
              <a:t>На педагогических советах и методических объединениях:</a:t>
            </a:r>
            <a:endParaRPr lang="ru-RU" dirty="0"/>
          </a:p>
          <a:p>
            <a:pPr>
              <a:buNone/>
            </a:pPr>
            <a:r>
              <a:rPr lang="ru-RU" dirty="0"/>
              <a:t>•Поделитесь опытом использования программы "Ларец дружбы" и ситуаций из "Ларца мудрых решений".</a:t>
            </a:r>
          </a:p>
          <a:p>
            <a:pPr>
              <a:buNone/>
            </a:pPr>
            <a:r>
              <a:rPr lang="ru-RU" dirty="0"/>
              <a:t>•Предложите коллегам разработать свои варианты использования ситуаций в различных видах деятельности.</a:t>
            </a:r>
          </a:p>
          <a:p>
            <a:pPr>
              <a:buNone/>
            </a:pPr>
            <a:r>
              <a:rPr lang="ru-RU" dirty="0"/>
              <a:t>•Организуйте мастер-класс по использованию ситуаций из "Ларца" для развития социально-коммуникативных навыков у детей.</a:t>
            </a:r>
          </a:p>
          <a:p>
            <a:pPr>
              <a:buNone/>
            </a:pPr>
            <a:r>
              <a:rPr lang="ru-RU" b="1" i="1" dirty="0"/>
              <a:t>В процессе обмена опытом:</a:t>
            </a:r>
            <a:endParaRPr lang="ru-RU" dirty="0"/>
          </a:p>
          <a:p>
            <a:pPr>
              <a:buNone/>
            </a:pPr>
            <a:r>
              <a:rPr lang="ru-RU" dirty="0"/>
              <a:t>•Посещайте занятия коллег и делитесь своими наработками.</a:t>
            </a:r>
          </a:p>
          <a:p>
            <a:pPr>
              <a:buNone/>
            </a:pPr>
            <a:r>
              <a:rPr lang="ru-RU" dirty="0"/>
              <a:t>•Обсуждайте с коллегами возникающие трудности и ищите совместные решения.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/>
              <a:t>Примеры использования конкретных ситуаций:</a:t>
            </a:r>
            <a:endParaRPr lang="ru-RU" dirty="0"/>
          </a:p>
          <a:p>
            <a:pPr>
              <a:buNone/>
            </a:pPr>
            <a:r>
              <a:rPr lang="ru-RU" i="1" dirty="0"/>
              <a:t>Ситуация №1 "Новый ребенок в группе</a:t>
            </a:r>
            <a:r>
              <a:rPr lang="ru-RU" dirty="0"/>
              <a:t>": Обсудите с коллегами, как эффективно организовать адаптацию нового ребенка в группе, какие методы использовать для знакомства и сближения детей.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i="1" dirty="0"/>
              <a:t>Ситуация №5 "Сломанная игрушка</a:t>
            </a:r>
            <a:r>
              <a:rPr lang="ru-RU" dirty="0"/>
              <a:t>": Обсудите с коллегами, как правильно реагировать на конфликты, возникающие из-за сломанных или испорченных вещей. Какие методы примирения можно использовать?</a:t>
            </a:r>
          </a:p>
          <a:p>
            <a:pPr>
              <a:buNone/>
            </a:pPr>
            <a:r>
              <a:rPr lang="ru-RU" i="1" dirty="0"/>
              <a:t>Ситуация №10 "Ссора из-за игрушки":</a:t>
            </a:r>
            <a:r>
              <a:rPr lang="ru-RU" dirty="0"/>
              <a:t> Проведите ролевую игру с коллегами, разыгрывая различные варианты разрешения конфликта из-за игрушки. Обсудите, какие методы наиболее эффективны в разных ситуациях. 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 </a:t>
            </a:r>
            <a:r>
              <a:rPr lang="ru-RU" sz="1800" b="1" dirty="0"/>
              <a:t> Методических разработках занятий к авторской дополнительной </a:t>
            </a:r>
            <a:r>
              <a:rPr lang="ru-RU" sz="1800" b="1" dirty="0" err="1"/>
              <a:t>общеразвивающей</a:t>
            </a:r>
            <a:r>
              <a:rPr lang="ru-RU" sz="1800" b="1" dirty="0"/>
              <a:t> программе</a:t>
            </a:r>
            <a:br>
              <a:rPr lang="ru-RU" sz="1800" dirty="0"/>
            </a:br>
            <a:r>
              <a:rPr lang="ru-RU" sz="1800" b="1" dirty="0"/>
              <a:t>	«Ларец дружбы: учимся добру и взаимопомощи</a:t>
            </a:r>
            <a:endParaRPr lang="ru-RU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Уважаемые коллеги </a:t>
            </a:r>
          </a:p>
          <a:p>
            <a:pPr>
              <a:buNone/>
            </a:pPr>
            <a:r>
              <a:rPr lang="ru-RU" b="1" dirty="0"/>
              <a:t>Помните: </a:t>
            </a:r>
            <a:endParaRPr lang="ru-RU" dirty="0"/>
          </a:p>
          <a:p>
            <a:pPr>
              <a:buNone/>
            </a:pPr>
            <a:r>
              <a:rPr lang="ru-RU" dirty="0"/>
              <a:t>Вы – </a:t>
            </a:r>
            <a:r>
              <a:rPr lang="ru-RU" dirty="0" err="1"/>
              <a:t>творчесиея</a:t>
            </a:r>
            <a:r>
              <a:rPr lang="ru-RU" dirty="0"/>
              <a:t> личности, и вам решать, как использовать материалы "Ларца мудрых решений" наилучшим образом.</a:t>
            </a:r>
          </a:p>
          <a:p>
            <a:pPr>
              <a:buNone/>
            </a:pPr>
            <a:r>
              <a:rPr lang="ru-RU" dirty="0"/>
              <a:t>Главное – чтобы ситуации помогали детям развивать навыки дружбы, взаимопомощи и эффективного общения.</a:t>
            </a:r>
          </a:p>
          <a:p>
            <a:pPr>
              <a:buNone/>
            </a:pPr>
            <a:r>
              <a:rPr lang="ru-RU" dirty="0"/>
              <a:t>Уверены, что наши советы помогут вам сделать программу "Ларец дружбы" еще более интересной и полезной для ваших воспитанников!</a:t>
            </a:r>
          </a:p>
          <a:p>
            <a:pPr>
              <a:buNone/>
            </a:pPr>
            <a:r>
              <a:rPr lang="ru-RU" dirty="0"/>
              <a:t>С наилучшими пожеланиями: Макарова Т.Е. и коллектив </a:t>
            </a:r>
            <a:r>
              <a:rPr lang="ru-RU" b="1" dirty="0"/>
              <a:t>СП «детский сад Берёзка» ГБОУ СОШ № 1 п.г.т. Безенчук 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2132855"/>
            <a:ext cx="8407893" cy="39936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Спасибо за внимание!</a:t>
            </a:r>
            <a:r>
              <a:rPr lang="ru-RU" sz="3600" dirty="0"/>
              <a:t> </a:t>
            </a:r>
          </a:p>
          <a:p>
            <a:pPr algn="ctr">
              <a:buNone/>
            </a:pPr>
            <a:r>
              <a:rPr lang="ru-RU" sz="3600" dirty="0"/>
              <a:t>На ваши  вопросы, предложения </a:t>
            </a:r>
            <a:r>
              <a:rPr lang="ru-RU" sz="3600"/>
              <a:t>и замечания  </a:t>
            </a:r>
            <a:r>
              <a:rPr lang="ru-RU" sz="3600" dirty="0"/>
              <a:t>готовы ответить сейчас  или по </a:t>
            </a:r>
          </a:p>
          <a:p>
            <a:pPr algn="ctr">
              <a:buNone/>
            </a:pPr>
            <a:r>
              <a:rPr lang="ru-RU" sz="4600" dirty="0"/>
              <a:t>электронной  почте: </a:t>
            </a:r>
          </a:p>
          <a:p>
            <a:pPr>
              <a:buNone/>
            </a:pPr>
            <a:r>
              <a:rPr lang="en-US" sz="4600" dirty="0" err="1"/>
              <a:t>makarova</a:t>
            </a:r>
            <a:r>
              <a:rPr lang="ru-RU" sz="4600" dirty="0"/>
              <a:t>.</a:t>
            </a:r>
            <a:r>
              <a:rPr lang="en-US" sz="4600" dirty="0" err="1"/>
              <a:t>rabota</a:t>
            </a:r>
            <a:r>
              <a:rPr lang="ru-RU" sz="4600" dirty="0"/>
              <a:t>@</a:t>
            </a:r>
            <a:r>
              <a:rPr lang="en-US" sz="4600" dirty="0" err="1"/>
              <a:t>gmail</a:t>
            </a:r>
            <a:r>
              <a:rPr lang="ru-RU" sz="4600" dirty="0"/>
              <a:t>.</a:t>
            </a:r>
            <a:r>
              <a:rPr lang="en-US" sz="4600" dirty="0"/>
              <a:t>com </a:t>
            </a:r>
            <a:endParaRPr lang="ru-RU" sz="4600" dirty="0"/>
          </a:p>
          <a:p>
            <a:pPr marL="45720" indent="0" algn="ctr">
              <a:buNone/>
            </a:pP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4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ЭТО процесс усвоения норм и ценностей общества, развитие общения и взаимодействия с другими людьми.</a:t>
            </a:r>
          </a:p>
          <a:p>
            <a:r>
              <a:rPr lang="ru-RU" dirty="0"/>
              <a:t>•  Основные компоненты:</a:t>
            </a:r>
          </a:p>
          <a:p>
            <a:r>
              <a:rPr lang="ru-RU" dirty="0"/>
              <a:t>  •  Социализация</a:t>
            </a:r>
          </a:p>
          <a:p>
            <a:r>
              <a:rPr lang="ru-RU" dirty="0"/>
              <a:t>  •  Коммуникация</a:t>
            </a:r>
          </a:p>
          <a:p>
            <a:r>
              <a:rPr lang="ru-RU" dirty="0"/>
              <a:t>  •  Развитие эмоциональной сферы</a:t>
            </a:r>
          </a:p>
          <a:p>
            <a:r>
              <a:rPr lang="ru-RU" dirty="0"/>
              <a:t>  •  Формирование моральных норм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Социально-коммуникативное развитие – что это?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06273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hlinkClick r:id="rId2"/>
              </a:rPr>
              <a:t>Приказ </a:t>
            </a:r>
            <a:r>
              <a:rPr lang="ru-RU" dirty="0" err="1">
                <a:hlinkClick r:id="rId2"/>
              </a:rPr>
              <a:t>Минпросвещения</a:t>
            </a:r>
            <a:r>
              <a:rPr lang="ru-RU" dirty="0">
                <a:hlinkClick r:id="rId2"/>
              </a:rPr>
              <a:t> России от 25.11.2022 N 1028 Об утверждении федеральной образовательной программы дошкольного образования (Зарегистрировано в Минюсте России 28.12.2022 N 71847)</a:t>
            </a:r>
            <a:r>
              <a:rPr lang="ru-RU" dirty="0"/>
              <a:t>&gt;</a:t>
            </a:r>
            <a:r>
              <a:rPr lang="ru-RU" dirty="0">
                <a:hlinkClick r:id="rId3"/>
              </a:rPr>
              <a:t>Федеральная образовательная программа дошкольного образования</a:t>
            </a:r>
            <a:endParaRPr lang="ru-RU" dirty="0"/>
          </a:p>
          <a:p>
            <a:pPr>
              <a:buNone/>
            </a:pPr>
            <a:r>
              <a:rPr lang="ru-RU" dirty="0">
                <a:hlinkClick r:id="rId4"/>
              </a:rPr>
              <a:t>III. Содержательный раздел Федеральной программы</a:t>
            </a:r>
            <a:endParaRPr lang="ru-RU" dirty="0"/>
          </a:p>
          <a:p>
            <a:pPr>
              <a:buNone/>
            </a:pPr>
            <a:r>
              <a:rPr lang="ru-RU" dirty="0">
                <a:hlinkClick r:id="rId5"/>
              </a:rPr>
              <a:t>18. Социально-коммуникативное развитие</a:t>
            </a:r>
            <a:r>
              <a:rPr lang="ru-RU" dirty="0"/>
              <a:t>&gt;</a:t>
            </a:r>
          </a:p>
          <a:p>
            <a:pPr>
              <a:buNone/>
            </a:pPr>
            <a:r>
              <a:rPr lang="ru-RU" dirty="0"/>
              <a:t>18.7. От 6 лет до 7 лет</a:t>
            </a:r>
          </a:p>
          <a:p>
            <a:r>
              <a:rPr lang="ru-RU" dirty="0"/>
              <a:t>  Освоение норм и ценностей, принятых в обществе.</a:t>
            </a:r>
          </a:p>
          <a:p>
            <a:r>
              <a:rPr lang="ru-RU" dirty="0"/>
              <a:t>  Развитие общения и взаимодействия ребенка со взрослыми и сверстниками.</a:t>
            </a:r>
          </a:p>
          <a:p>
            <a:r>
              <a:rPr lang="ru-RU" dirty="0"/>
              <a:t>  Становление самостоятельности, целенаправленности и </a:t>
            </a:r>
            <a:r>
              <a:rPr lang="ru-RU" dirty="0" err="1"/>
              <a:t>саморегуляции</a:t>
            </a:r>
            <a:r>
              <a:rPr lang="ru-RU" dirty="0"/>
              <a:t> собственных действий.</a:t>
            </a:r>
          </a:p>
          <a:p>
            <a:r>
              <a:rPr lang="ru-RU" dirty="0"/>
              <a:t>  Развитие социального и эмоционального интеллекта, эмоциональной отзывчивости, сопереживания.</a:t>
            </a:r>
          </a:p>
          <a:p>
            <a:r>
              <a:rPr lang="ru-RU" dirty="0"/>
              <a:t>  Формирование готовности к совместной деятельности со сверстниками.</a:t>
            </a:r>
          </a:p>
          <a:p>
            <a:r>
              <a:rPr lang="ru-RU" dirty="0"/>
              <a:t>  Формирование уважительного отношения и чувства принадлежности к своей семье и к сообществу детей и взрослых.</a:t>
            </a:r>
          </a:p>
          <a:p>
            <a:r>
              <a:rPr lang="ru-RU" dirty="0"/>
              <a:t>   Формирование позитивных установок к различным видам труда и творчества.</a:t>
            </a:r>
          </a:p>
          <a:p>
            <a:r>
              <a:rPr lang="ru-RU" dirty="0"/>
              <a:t>  Формирование основ безопасного поведения в быту, социуме, природе.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Требования ФГОС ДО и ФОП ДО к социально-коммуникативному развитию детей от6до7 лет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11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18.7.1. В области социально-коммуникативного развития основными задачами образовательной деятельности являются:</a:t>
            </a:r>
          </a:p>
          <a:p>
            <a:pPr>
              <a:buNone/>
            </a:pPr>
            <a:r>
              <a:rPr lang="ru-RU" dirty="0"/>
              <a:t>1</a:t>
            </a:r>
            <a:r>
              <a:rPr lang="ru-RU" b="1" dirty="0"/>
              <a:t>) в сфере социальных отношений:</a:t>
            </a:r>
            <a:endParaRPr lang="ru-RU" dirty="0"/>
          </a:p>
          <a:p>
            <a:r>
              <a:rPr lang="ru-RU" dirty="0"/>
              <a:t>поддерживать положительную самооценку ребенка, уверенность в себе, осознание роста своих достижений, чувства собственного достоинства, стремления стать школьником;</a:t>
            </a:r>
          </a:p>
          <a:p>
            <a:r>
              <a:rPr lang="ru-RU" dirty="0"/>
              <a:t>обогащать опыт применения разнообразных способов взаимодействия со взрослыми и сверстниками; развитие начал социально-значимой активности;</a:t>
            </a:r>
          </a:p>
          <a:p>
            <a:r>
              <a:rPr lang="ru-RU" dirty="0"/>
              <a:t>обогащать эмоциональный опыт ребенка, развивать способность ребенка распознавать свои переживания и эмоции окружающих, осуществлять выбор социально одобряемых действий в конкретных ситуациях и обосновывать свои намерения и ценностные ориентации;</a:t>
            </a:r>
          </a:p>
          <a:p>
            <a:r>
              <a:rPr lang="ru-RU" dirty="0"/>
              <a:t>развивать способность ребенка понимать и учитывать интересы и чувства других; договариваться и дружить со сверстниками; разрешать возникающие конфликты конструктивными способами;</a:t>
            </a:r>
          </a:p>
          <a:p>
            <a:r>
              <a:rPr lang="ru-RU" dirty="0"/>
              <a:t>воспитывать привычки культурного поведения и общения с людьми, основ этикета, правил поведения в общественных местах;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Требования ФГОС ДО и ФОП ДО к социально-коммуникативному развитию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Подготовка к школе</a:t>
            </a:r>
            <a:r>
              <a:rPr lang="ru-RU" dirty="0"/>
              <a:t>: формирование умения взаимодействовать со сверстниками и учителями, соблюдать правила, решать конфликты.</a:t>
            </a:r>
          </a:p>
          <a:p>
            <a:r>
              <a:rPr lang="ru-RU" dirty="0"/>
              <a:t>Развитие самостоятельности и ответственности.</a:t>
            </a:r>
          </a:p>
          <a:p>
            <a:r>
              <a:rPr lang="ru-RU" dirty="0"/>
              <a:t>Формирование позитивной самооценки и уверенности в себе.</a:t>
            </a:r>
          </a:p>
          <a:p>
            <a:r>
              <a:rPr lang="ru-RU" dirty="0"/>
              <a:t> Умение выражать свои эмоции и понимать чувства других.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это важно в старшем дошкольном возрасте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развивающей среды, способствующей социально-коммуникативному развитию.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различных видов деятельности, направленных на формирование социальных навыков.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инициативы и самостоятельности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благоприятной атмосферы для общения и взаимодействия.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эффективных педагогических методов и приемов .Среди них особую роль играют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воспитывающие ситуации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Роль ВОСПИТАТЕЛЯ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5327</Words>
  <Application>Microsoft Office PowerPoint</Application>
  <PresentationFormat>Экран (4:3)</PresentationFormat>
  <Paragraphs>480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Franklin Gothic Medium</vt:lpstr>
      <vt:lpstr>Times New Roman</vt:lpstr>
      <vt:lpstr>Verdana</vt:lpstr>
      <vt:lpstr>Wingdings</vt:lpstr>
      <vt:lpstr>Wingdings 2</vt:lpstr>
      <vt:lpstr>Сетка</vt:lpstr>
      <vt:lpstr>СП «детский сад Берёзка» ГБОУ СОШ № 1 п.г.т. Безенчук </vt:lpstr>
      <vt:lpstr>Региональный семинар  Тема: «Воспитывающие ситуации в ДОО как средство социально-коммуникативного развития старших дошкольников» </vt:lpstr>
      <vt:lpstr>Региональный семинар  Тема: «Воспитывающие ситуации в ДОО как средство социально-коммуникативного развития старших дошкольников» </vt:lpstr>
      <vt:lpstr>Краткая презентация "Актуальность и значение воспитывающих ситуаций в социально-коммуникативном развитии дошкольников</vt:lpstr>
      <vt:lpstr>Социально-коммуникативное развитие – что это? </vt:lpstr>
      <vt:lpstr>Требования ФГОС ДО и ФОП ДО к социально-коммуникативному развитию детей от6до7 лет </vt:lpstr>
      <vt:lpstr>Требования ФГОС ДО и ФОП ДО к социально-коммуникативному развитию  </vt:lpstr>
      <vt:lpstr>Почему это важно в старшем дошкольном возрасте</vt:lpstr>
      <vt:lpstr> Роль ВОСПИТАТЕЛЯ </vt:lpstr>
      <vt:lpstr>Воспитывающие ситуации – что это? </vt:lpstr>
      <vt:lpstr>Воспитывающая ситуация – что это? </vt:lpstr>
      <vt:lpstr>Основные отличия воспитывающей ситуации от традиционных форм воспитания(продолжение)</vt:lpstr>
      <vt:lpstr>Основные отличия воспитывающей ситуации от традиционных форм воспитания(продолжение)</vt:lpstr>
      <vt:lpstr>Основные отличия воспитывающей ситуации от традиционных форм воспитания(продолжение)</vt:lpstr>
      <vt:lpstr> Структура воспитывающей ситуации </vt:lpstr>
      <vt:lpstr> Виды воспитывающих ситуаций </vt:lpstr>
      <vt:lpstr>Виды воспитывающих ситуаций (продолжение)</vt:lpstr>
      <vt:lpstr>Виды воспитывающих ситуаций (продолжение)</vt:lpstr>
      <vt:lpstr>Виды воспитывающих ситуаций (продолжение)</vt:lpstr>
      <vt:lpstr>Виды воспитывающих ситуаций (продолжение)</vt:lpstr>
      <vt:lpstr>Виды воспитывающих ситуаций (продолжение)</vt:lpstr>
      <vt:lpstr>Виды воспитывающих ситуаций (продолжение)</vt:lpstr>
      <vt:lpstr>Различия « Воспитывающая ситуация» и «воспитательная ситуация» </vt:lpstr>
      <vt:lpstr>Критерии выбора подходящей воспитывающей ситуации </vt:lpstr>
      <vt:lpstr>Об УМК «Ларец мудрых решений»: Сборник воспитывающих ситуаций для педагогов и родителей детей 6-7лет</vt:lpstr>
      <vt:lpstr>Обзор сборника"Ларец мудрых решений"</vt:lpstr>
      <vt:lpstr>Презентация PowerPoint</vt:lpstr>
      <vt:lpstr>Цели сборника «Ларец мудрых решений» </vt:lpstr>
      <vt:lpstr>Структура и содержание  каждой части сборника</vt:lpstr>
      <vt:lpstr>Структура и содержание  каждой части сборника (продолжение) </vt:lpstr>
      <vt:lpstr>О структуре и содержании каждой части сборника </vt:lpstr>
      <vt:lpstr>Часть 1. "Учимся быть друзьями:  О дружбе и взаимопомощи" </vt:lpstr>
      <vt:lpstr>Часть 2. «Радуга согласия:  Конфликты и их разрешение» </vt:lpstr>
      <vt:lpstr>Часть3.  «Зеркало успеха:  Видим свои сильные стороны» </vt:lpstr>
      <vt:lpstr>Часть 4. ."Зеркало души:  Видим хорошее в каждом" </vt:lpstr>
      <vt:lpstr>Об авторской дополнительной общеразвивающей программе : «Ларец дружбы: учимся добру и взаимопомощи» </vt:lpstr>
      <vt:lpstr>Об авторской дополнительной общеразвивающей программе : «Ларец дружбы: учимся добру и взаимопомощи» </vt:lpstr>
      <vt:lpstr>   О  Методических разработках занятий к авторской дополнительной общеразвивающей программе  «Ларец дружбы: учимся добру и взаимопомощи»    </vt:lpstr>
      <vt:lpstr>О  Методических разработках занятий к авторской дополнительной общеразвивающей программе  «Ларец дружбы: учимся добру и взаимопомощи»  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О  Методических разработках занятий к авторской дополнительной общеразвивающей программе  «Ларец дружбы: учимся добру и взаимопомощи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дополнительной образовательной программы и алгоритм её разработки: реализация ФГОС третьего поколения</dc:title>
  <dc:creator>Малых Елена</dc:creator>
  <cp:lastModifiedBy>Alex</cp:lastModifiedBy>
  <cp:revision>128</cp:revision>
  <dcterms:created xsi:type="dcterms:W3CDTF">2023-02-20T13:37:26Z</dcterms:created>
  <dcterms:modified xsi:type="dcterms:W3CDTF">2025-11-07T12:30:31Z</dcterms:modified>
</cp:coreProperties>
</file>